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4" r:id="rId4"/>
    <p:sldId id="265" r:id="rId5"/>
    <p:sldId id="258" r:id="rId6"/>
    <p:sldId id="267" r:id="rId7"/>
    <p:sldId id="266" r:id="rId8"/>
    <p:sldId id="268" r:id="rId9"/>
    <p:sldId id="269" r:id="rId10"/>
    <p:sldId id="272" r:id="rId11"/>
    <p:sldId id="270" r:id="rId12"/>
    <p:sldId id="274" r:id="rId13"/>
    <p:sldId id="273" r:id="rId14"/>
    <p:sldId id="276" r:id="rId15"/>
    <p:sldId id="271" r:id="rId16"/>
    <p:sldId id="275" r:id="rId17"/>
    <p:sldId id="262" r:id="rId18"/>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CS Gordon Serif" panose="020B0604020202020204" charset="0"/>
      <p:regular r:id="rId23"/>
    </p:embeddedFont>
    <p:embeddedFont>
      <p:font typeface="Open Sans" panose="020B0606030504020204" pitchFamily="34" charset="0"/>
      <p:regular r:id="rId24"/>
      <p:bold r:id="rId25"/>
      <p:italic r:id="rId26"/>
      <p:boldItalic r:id="rId27"/>
    </p:embeddedFont>
    <p:embeddedFont>
      <p:font typeface="Open Sans Bold" panose="020B0806030504020204" charset="0"/>
      <p:regular r:id="rId28"/>
    </p:embeddedFont>
    <p:embeddedFont>
      <p:font typeface="Public Sans"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F2"/>
    <a:srgbClr val="EFA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15" autoAdjust="0"/>
    <p:restoredTop sz="94622" autoAdjust="0"/>
  </p:normalViewPr>
  <p:slideViewPr>
    <p:cSldViewPr>
      <p:cViewPr varScale="1">
        <p:scale>
          <a:sx n="42" d="100"/>
          <a:sy n="42" d="100"/>
        </p:scale>
        <p:origin x="6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A0818B-43E2-4566-A80E-36D1EE2A36FC}"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nl-NL"/>
        </a:p>
      </dgm:t>
    </dgm:pt>
    <dgm:pt modelId="{31A2A9B9-9EDC-456C-B726-3228024F0F50}">
      <dgm:prSet phldrT="[Tekst]"/>
      <dgm:spPr/>
      <dgm:t>
        <a:bodyPr/>
        <a:lstStyle/>
        <a:p>
          <a:r>
            <a:rPr lang="nl-NL" dirty="0"/>
            <a:t>Onderwerp</a:t>
          </a:r>
        </a:p>
      </dgm:t>
    </dgm:pt>
    <dgm:pt modelId="{A0719B44-8825-4DFD-8AF9-E6869FB8C538}" type="parTrans" cxnId="{53875D9E-297F-4EA2-8E55-E37FEAC91098}">
      <dgm:prSet/>
      <dgm:spPr/>
      <dgm:t>
        <a:bodyPr/>
        <a:lstStyle/>
        <a:p>
          <a:endParaRPr lang="nl-NL"/>
        </a:p>
      </dgm:t>
    </dgm:pt>
    <dgm:pt modelId="{45A96DDF-14BF-4133-8C6A-5097FE4EE597}" type="sibTrans" cxnId="{53875D9E-297F-4EA2-8E55-E37FEAC91098}">
      <dgm:prSet/>
      <dgm:spPr/>
      <dgm:t>
        <a:bodyPr/>
        <a:lstStyle/>
        <a:p>
          <a:endParaRPr lang="nl-NL"/>
        </a:p>
      </dgm:t>
    </dgm:pt>
    <dgm:pt modelId="{80595F2E-9712-4D4C-AE73-2C78189E1E3C}">
      <dgm:prSet phldrT="[Tekst]"/>
      <dgm:spPr/>
      <dgm:t>
        <a:bodyPr/>
        <a:lstStyle/>
        <a:p>
          <a:r>
            <a:rPr lang="nl-NL" dirty="0"/>
            <a:t>Groen</a:t>
          </a:r>
        </a:p>
      </dgm:t>
    </dgm:pt>
    <dgm:pt modelId="{F60A230F-AA5B-4AAA-B944-B738E85E5984}" type="parTrans" cxnId="{383467ED-1CE3-4D7C-83C1-56E668A30FB4}">
      <dgm:prSet/>
      <dgm:spPr/>
      <dgm:t>
        <a:bodyPr/>
        <a:lstStyle/>
        <a:p>
          <a:endParaRPr lang="nl-NL"/>
        </a:p>
      </dgm:t>
    </dgm:pt>
    <dgm:pt modelId="{69F0AEF1-52C2-4189-9470-0CEFB6716A43}" type="sibTrans" cxnId="{383467ED-1CE3-4D7C-83C1-56E668A30FB4}">
      <dgm:prSet/>
      <dgm:spPr/>
      <dgm:t>
        <a:bodyPr/>
        <a:lstStyle/>
        <a:p>
          <a:endParaRPr lang="nl-NL"/>
        </a:p>
      </dgm:t>
    </dgm:pt>
    <dgm:pt modelId="{88D14B3D-C394-4284-ADFC-072C10B4C5FC}">
      <dgm:prSet phldrT="[Tekst]"/>
      <dgm:spPr/>
      <dgm:t>
        <a:bodyPr/>
        <a:lstStyle/>
        <a:p>
          <a:r>
            <a:rPr lang="nl-NL" dirty="0"/>
            <a:t>Sport </a:t>
          </a:r>
        </a:p>
      </dgm:t>
    </dgm:pt>
    <dgm:pt modelId="{75716F8C-ADAC-4602-827F-33B9668E4F7E}" type="parTrans" cxnId="{7148370A-FBA6-4CC7-95D0-2B43C37D6FC2}">
      <dgm:prSet/>
      <dgm:spPr/>
      <dgm:t>
        <a:bodyPr/>
        <a:lstStyle/>
        <a:p>
          <a:endParaRPr lang="nl-NL"/>
        </a:p>
      </dgm:t>
    </dgm:pt>
    <dgm:pt modelId="{9066214C-8123-4661-9E3A-59C33DFF5011}" type="sibTrans" cxnId="{7148370A-FBA6-4CC7-95D0-2B43C37D6FC2}">
      <dgm:prSet/>
      <dgm:spPr/>
      <dgm:t>
        <a:bodyPr/>
        <a:lstStyle/>
        <a:p>
          <a:endParaRPr lang="nl-NL"/>
        </a:p>
      </dgm:t>
    </dgm:pt>
    <dgm:pt modelId="{59C66010-DDDF-4233-A4F1-E46151B4457A}">
      <dgm:prSet phldrT="[Tekst]"/>
      <dgm:spPr/>
      <dgm:t>
        <a:bodyPr/>
        <a:lstStyle/>
        <a:p>
          <a:r>
            <a:rPr lang="nl-NL" dirty="0"/>
            <a:t>Doelgroep</a:t>
          </a:r>
        </a:p>
      </dgm:t>
    </dgm:pt>
    <dgm:pt modelId="{5303E351-BEEE-43F5-B7B4-A671DBF9BCF1}" type="parTrans" cxnId="{EC2F094F-C48C-4FE0-8D15-4667BCF1E663}">
      <dgm:prSet/>
      <dgm:spPr/>
      <dgm:t>
        <a:bodyPr/>
        <a:lstStyle/>
        <a:p>
          <a:endParaRPr lang="nl-NL"/>
        </a:p>
      </dgm:t>
    </dgm:pt>
    <dgm:pt modelId="{71EFDE9C-2C8A-4BEB-B6D2-677CF5B665CB}" type="sibTrans" cxnId="{EC2F094F-C48C-4FE0-8D15-4667BCF1E663}">
      <dgm:prSet/>
      <dgm:spPr/>
      <dgm:t>
        <a:bodyPr/>
        <a:lstStyle/>
        <a:p>
          <a:endParaRPr lang="nl-NL"/>
        </a:p>
      </dgm:t>
    </dgm:pt>
    <dgm:pt modelId="{AD97A439-EB89-4B6D-8AE6-1EC195D9D2CF}">
      <dgm:prSet phldrT="[Tekst]"/>
      <dgm:spPr/>
      <dgm:t>
        <a:bodyPr/>
        <a:lstStyle/>
        <a:p>
          <a:r>
            <a:rPr lang="nl-NL" dirty="0"/>
            <a:t>Kinderen </a:t>
          </a:r>
        </a:p>
      </dgm:t>
    </dgm:pt>
    <dgm:pt modelId="{8537F73B-50A9-47E1-9CBC-96C12AF61470}" type="parTrans" cxnId="{CC8CBB5D-8A7E-42C6-999A-B3631A0BD381}">
      <dgm:prSet/>
      <dgm:spPr/>
      <dgm:t>
        <a:bodyPr/>
        <a:lstStyle/>
        <a:p>
          <a:endParaRPr lang="nl-NL"/>
        </a:p>
      </dgm:t>
    </dgm:pt>
    <dgm:pt modelId="{D94C7EE0-DD52-45EE-B9F3-374021A74A42}" type="sibTrans" cxnId="{CC8CBB5D-8A7E-42C6-999A-B3631A0BD381}">
      <dgm:prSet/>
      <dgm:spPr/>
      <dgm:t>
        <a:bodyPr/>
        <a:lstStyle/>
        <a:p>
          <a:endParaRPr lang="nl-NL"/>
        </a:p>
      </dgm:t>
    </dgm:pt>
    <dgm:pt modelId="{405904CF-D0A0-4817-9A33-EC4B11131B3A}">
      <dgm:prSet phldrT="[Tekst]"/>
      <dgm:spPr/>
      <dgm:t>
        <a:bodyPr/>
        <a:lstStyle/>
        <a:p>
          <a:r>
            <a:rPr lang="nl-NL" dirty="0"/>
            <a:t>Jongeren </a:t>
          </a:r>
        </a:p>
      </dgm:t>
    </dgm:pt>
    <dgm:pt modelId="{A62869A8-22B6-4063-8E72-8FB88E4344FE}" type="parTrans" cxnId="{8BBD6A1B-6299-4D65-84A9-7DCBA1002B7F}">
      <dgm:prSet/>
      <dgm:spPr/>
      <dgm:t>
        <a:bodyPr/>
        <a:lstStyle/>
        <a:p>
          <a:endParaRPr lang="nl-NL"/>
        </a:p>
      </dgm:t>
    </dgm:pt>
    <dgm:pt modelId="{217AC662-4507-4AB6-BA2D-C122F5641A58}" type="sibTrans" cxnId="{8BBD6A1B-6299-4D65-84A9-7DCBA1002B7F}">
      <dgm:prSet/>
      <dgm:spPr/>
      <dgm:t>
        <a:bodyPr/>
        <a:lstStyle/>
        <a:p>
          <a:endParaRPr lang="nl-NL"/>
        </a:p>
      </dgm:t>
    </dgm:pt>
    <dgm:pt modelId="{95E63279-7792-4F36-9CFB-32C246159C28}">
      <dgm:prSet phldrT="[Tekst]"/>
      <dgm:spPr/>
      <dgm:t>
        <a:bodyPr/>
        <a:lstStyle/>
        <a:p>
          <a:r>
            <a:rPr lang="nl-NL" dirty="0"/>
            <a:t>Vorm</a:t>
          </a:r>
        </a:p>
      </dgm:t>
    </dgm:pt>
    <dgm:pt modelId="{359ED207-CBFB-4FBA-8C69-F0E3370B2FCF}" type="parTrans" cxnId="{D50CFC83-0742-4B66-A0C7-F2CB2CF805FF}">
      <dgm:prSet/>
      <dgm:spPr/>
      <dgm:t>
        <a:bodyPr/>
        <a:lstStyle/>
        <a:p>
          <a:endParaRPr lang="nl-NL"/>
        </a:p>
      </dgm:t>
    </dgm:pt>
    <dgm:pt modelId="{FBF57696-8BCE-4B2D-94EF-30C61152FACD}" type="sibTrans" cxnId="{D50CFC83-0742-4B66-A0C7-F2CB2CF805FF}">
      <dgm:prSet/>
      <dgm:spPr/>
      <dgm:t>
        <a:bodyPr/>
        <a:lstStyle/>
        <a:p>
          <a:endParaRPr lang="nl-NL"/>
        </a:p>
      </dgm:t>
    </dgm:pt>
    <dgm:pt modelId="{E156C422-2E87-4CC8-AD36-D98A2ABB0425}">
      <dgm:prSet phldrT="[Tekst]"/>
      <dgm:spPr/>
      <dgm:t>
        <a:bodyPr/>
        <a:lstStyle/>
        <a:p>
          <a:r>
            <a:rPr lang="nl-NL" dirty="0"/>
            <a:t>Website </a:t>
          </a:r>
        </a:p>
      </dgm:t>
    </dgm:pt>
    <dgm:pt modelId="{CC6045B1-697C-4400-9E14-F8E2DBD778E3}" type="parTrans" cxnId="{CD68CD75-CC5D-4E39-91B5-DA0847F445AC}">
      <dgm:prSet/>
      <dgm:spPr/>
      <dgm:t>
        <a:bodyPr/>
        <a:lstStyle/>
        <a:p>
          <a:endParaRPr lang="nl-NL"/>
        </a:p>
      </dgm:t>
    </dgm:pt>
    <dgm:pt modelId="{5097A4FB-6AF4-4610-B026-67FCD5DEB1D0}" type="sibTrans" cxnId="{CD68CD75-CC5D-4E39-91B5-DA0847F445AC}">
      <dgm:prSet/>
      <dgm:spPr/>
      <dgm:t>
        <a:bodyPr/>
        <a:lstStyle/>
        <a:p>
          <a:endParaRPr lang="nl-NL"/>
        </a:p>
      </dgm:t>
    </dgm:pt>
    <dgm:pt modelId="{6E48063D-497F-4296-AF7F-489157F3B9E1}">
      <dgm:prSet phldrT="[Tekst]"/>
      <dgm:spPr/>
      <dgm:t>
        <a:bodyPr/>
        <a:lstStyle/>
        <a:p>
          <a:r>
            <a:rPr lang="nl-NL" dirty="0"/>
            <a:t>Activiteit </a:t>
          </a:r>
        </a:p>
      </dgm:t>
    </dgm:pt>
    <dgm:pt modelId="{E2FB4E66-5D2D-4F97-B69A-CAB8EFF9D4F9}" type="parTrans" cxnId="{2528EEC7-32B9-40CD-9734-980C119AF09D}">
      <dgm:prSet/>
      <dgm:spPr/>
      <dgm:t>
        <a:bodyPr/>
        <a:lstStyle/>
        <a:p>
          <a:endParaRPr lang="nl-NL"/>
        </a:p>
      </dgm:t>
    </dgm:pt>
    <dgm:pt modelId="{354F2FDD-EC9C-4AE5-B9F5-A09F7DDFC211}" type="sibTrans" cxnId="{2528EEC7-32B9-40CD-9734-980C119AF09D}">
      <dgm:prSet/>
      <dgm:spPr/>
      <dgm:t>
        <a:bodyPr/>
        <a:lstStyle/>
        <a:p>
          <a:endParaRPr lang="nl-NL"/>
        </a:p>
      </dgm:t>
    </dgm:pt>
    <dgm:pt modelId="{348CF647-32F8-456B-A301-BF0B5290A75E}" type="pres">
      <dgm:prSet presAssocID="{EFA0818B-43E2-4566-A80E-36D1EE2A36FC}" presName="theList" presStyleCnt="0">
        <dgm:presLayoutVars>
          <dgm:dir/>
          <dgm:animLvl val="lvl"/>
          <dgm:resizeHandles val="exact"/>
        </dgm:presLayoutVars>
      </dgm:prSet>
      <dgm:spPr/>
    </dgm:pt>
    <dgm:pt modelId="{9BB298A8-6F93-4EA1-802C-ACE00F3199D7}" type="pres">
      <dgm:prSet presAssocID="{31A2A9B9-9EDC-456C-B726-3228024F0F50}" presName="compNode" presStyleCnt="0"/>
      <dgm:spPr/>
    </dgm:pt>
    <dgm:pt modelId="{325BC25A-9428-43E3-B08A-F2481A3E2420}" type="pres">
      <dgm:prSet presAssocID="{31A2A9B9-9EDC-456C-B726-3228024F0F50}" presName="aNode" presStyleLbl="bgShp" presStyleIdx="0" presStyleCnt="3"/>
      <dgm:spPr/>
    </dgm:pt>
    <dgm:pt modelId="{36DE3FC2-BBE1-4EC9-B453-398A9F335E49}" type="pres">
      <dgm:prSet presAssocID="{31A2A9B9-9EDC-456C-B726-3228024F0F50}" presName="textNode" presStyleLbl="bgShp" presStyleIdx="0" presStyleCnt="3"/>
      <dgm:spPr/>
    </dgm:pt>
    <dgm:pt modelId="{38A4E2D7-DCE4-404D-9C9F-8C078493A60E}" type="pres">
      <dgm:prSet presAssocID="{31A2A9B9-9EDC-456C-B726-3228024F0F50}" presName="compChildNode" presStyleCnt="0"/>
      <dgm:spPr/>
    </dgm:pt>
    <dgm:pt modelId="{7875B240-C9DE-4DA8-B6C1-F47A06C4191F}" type="pres">
      <dgm:prSet presAssocID="{31A2A9B9-9EDC-456C-B726-3228024F0F50}" presName="theInnerList" presStyleCnt="0"/>
      <dgm:spPr/>
    </dgm:pt>
    <dgm:pt modelId="{3EA55C07-F007-4BDF-968E-1565F62767AF}" type="pres">
      <dgm:prSet presAssocID="{80595F2E-9712-4D4C-AE73-2C78189E1E3C}" presName="childNode" presStyleLbl="node1" presStyleIdx="0" presStyleCnt="6">
        <dgm:presLayoutVars>
          <dgm:bulletEnabled val="1"/>
        </dgm:presLayoutVars>
      </dgm:prSet>
      <dgm:spPr/>
    </dgm:pt>
    <dgm:pt modelId="{4157902C-11CA-4FB3-8414-11B0E65EFAEC}" type="pres">
      <dgm:prSet presAssocID="{80595F2E-9712-4D4C-AE73-2C78189E1E3C}" presName="aSpace2" presStyleCnt="0"/>
      <dgm:spPr/>
    </dgm:pt>
    <dgm:pt modelId="{E02E0323-CB02-459A-A92D-BE082338EDE7}" type="pres">
      <dgm:prSet presAssocID="{88D14B3D-C394-4284-ADFC-072C10B4C5FC}" presName="childNode" presStyleLbl="node1" presStyleIdx="1" presStyleCnt="6">
        <dgm:presLayoutVars>
          <dgm:bulletEnabled val="1"/>
        </dgm:presLayoutVars>
      </dgm:prSet>
      <dgm:spPr/>
    </dgm:pt>
    <dgm:pt modelId="{12D1AA35-4528-4F72-A1A2-BF5862E33F45}" type="pres">
      <dgm:prSet presAssocID="{31A2A9B9-9EDC-456C-B726-3228024F0F50}" presName="aSpace" presStyleCnt="0"/>
      <dgm:spPr/>
    </dgm:pt>
    <dgm:pt modelId="{7B715413-89EA-435D-8579-CECAFBC55AAB}" type="pres">
      <dgm:prSet presAssocID="{59C66010-DDDF-4233-A4F1-E46151B4457A}" presName="compNode" presStyleCnt="0"/>
      <dgm:spPr/>
    </dgm:pt>
    <dgm:pt modelId="{BDC21200-8805-450F-86DD-C76BD844609A}" type="pres">
      <dgm:prSet presAssocID="{59C66010-DDDF-4233-A4F1-E46151B4457A}" presName="aNode" presStyleLbl="bgShp" presStyleIdx="1" presStyleCnt="3"/>
      <dgm:spPr/>
    </dgm:pt>
    <dgm:pt modelId="{9FD273EE-50A7-496A-8542-806E591FB4A8}" type="pres">
      <dgm:prSet presAssocID="{59C66010-DDDF-4233-A4F1-E46151B4457A}" presName="textNode" presStyleLbl="bgShp" presStyleIdx="1" presStyleCnt="3"/>
      <dgm:spPr/>
    </dgm:pt>
    <dgm:pt modelId="{19AA4650-3D55-4C98-ABAE-BD494129D42B}" type="pres">
      <dgm:prSet presAssocID="{59C66010-DDDF-4233-A4F1-E46151B4457A}" presName="compChildNode" presStyleCnt="0"/>
      <dgm:spPr/>
    </dgm:pt>
    <dgm:pt modelId="{E2F48995-5F7C-4CE7-AE10-1C7502FF1504}" type="pres">
      <dgm:prSet presAssocID="{59C66010-DDDF-4233-A4F1-E46151B4457A}" presName="theInnerList" presStyleCnt="0"/>
      <dgm:spPr/>
    </dgm:pt>
    <dgm:pt modelId="{93DE5FF7-0B8C-4C00-A303-46AEDA62E0EF}" type="pres">
      <dgm:prSet presAssocID="{AD97A439-EB89-4B6D-8AE6-1EC195D9D2CF}" presName="childNode" presStyleLbl="node1" presStyleIdx="2" presStyleCnt="6">
        <dgm:presLayoutVars>
          <dgm:bulletEnabled val="1"/>
        </dgm:presLayoutVars>
      </dgm:prSet>
      <dgm:spPr/>
    </dgm:pt>
    <dgm:pt modelId="{5C5B1A88-5EE3-4F9D-8F18-56A503975325}" type="pres">
      <dgm:prSet presAssocID="{AD97A439-EB89-4B6D-8AE6-1EC195D9D2CF}" presName="aSpace2" presStyleCnt="0"/>
      <dgm:spPr/>
    </dgm:pt>
    <dgm:pt modelId="{4DD05E95-9830-4CDC-99F9-CA73D537F220}" type="pres">
      <dgm:prSet presAssocID="{405904CF-D0A0-4817-9A33-EC4B11131B3A}" presName="childNode" presStyleLbl="node1" presStyleIdx="3" presStyleCnt="6">
        <dgm:presLayoutVars>
          <dgm:bulletEnabled val="1"/>
        </dgm:presLayoutVars>
      </dgm:prSet>
      <dgm:spPr/>
    </dgm:pt>
    <dgm:pt modelId="{A9AF3A0F-D001-4C78-BFA9-70B698280B8D}" type="pres">
      <dgm:prSet presAssocID="{59C66010-DDDF-4233-A4F1-E46151B4457A}" presName="aSpace" presStyleCnt="0"/>
      <dgm:spPr/>
    </dgm:pt>
    <dgm:pt modelId="{1DAA643B-BD6F-423B-817C-B5020985FDE1}" type="pres">
      <dgm:prSet presAssocID="{95E63279-7792-4F36-9CFB-32C246159C28}" presName="compNode" presStyleCnt="0"/>
      <dgm:spPr/>
    </dgm:pt>
    <dgm:pt modelId="{F95E756A-5DC7-4F2D-8BA2-73975A4DC837}" type="pres">
      <dgm:prSet presAssocID="{95E63279-7792-4F36-9CFB-32C246159C28}" presName="aNode" presStyleLbl="bgShp" presStyleIdx="2" presStyleCnt="3"/>
      <dgm:spPr/>
    </dgm:pt>
    <dgm:pt modelId="{153CCCE5-DFEF-4759-BE7C-EABCA59A1924}" type="pres">
      <dgm:prSet presAssocID="{95E63279-7792-4F36-9CFB-32C246159C28}" presName="textNode" presStyleLbl="bgShp" presStyleIdx="2" presStyleCnt="3"/>
      <dgm:spPr/>
    </dgm:pt>
    <dgm:pt modelId="{8079A8AA-C047-4916-94CC-09F67BA1094F}" type="pres">
      <dgm:prSet presAssocID="{95E63279-7792-4F36-9CFB-32C246159C28}" presName="compChildNode" presStyleCnt="0"/>
      <dgm:spPr/>
    </dgm:pt>
    <dgm:pt modelId="{6DF0ABA8-4382-46BD-A968-392576A57673}" type="pres">
      <dgm:prSet presAssocID="{95E63279-7792-4F36-9CFB-32C246159C28}" presName="theInnerList" presStyleCnt="0"/>
      <dgm:spPr/>
    </dgm:pt>
    <dgm:pt modelId="{609DE072-9AED-4A39-B91B-2A6D7637C3EF}" type="pres">
      <dgm:prSet presAssocID="{E156C422-2E87-4CC8-AD36-D98A2ABB0425}" presName="childNode" presStyleLbl="node1" presStyleIdx="4" presStyleCnt="6">
        <dgm:presLayoutVars>
          <dgm:bulletEnabled val="1"/>
        </dgm:presLayoutVars>
      </dgm:prSet>
      <dgm:spPr/>
    </dgm:pt>
    <dgm:pt modelId="{F9FDCCAD-A8D9-490F-97A4-B7793393655B}" type="pres">
      <dgm:prSet presAssocID="{E156C422-2E87-4CC8-AD36-D98A2ABB0425}" presName="aSpace2" presStyleCnt="0"/>
      <dgm:spPr/>
    </dgm:pt>
    <dgm:pt modelId="{B6FD0981-4F9C-41FF-BB28-87F107CFD1B5}" type="pres">
      <dgm:prSet presAssocID="{6E48063D-497F-4296-AF7F-489157F3B9E1}" presName="childNode" presStyleLbl="node1" presStyleIdx="5" presStyleCnt="6">
        <dgm:presLayoutVars>
          <dgm:bulletEnabled val="1"/>
        </dgm:presLayoutVars>
      </dgm:prSet>
      <dgm:spPr/>
    </dgm:pt>
  </dgm:ptLst>
  <dgm:cxnLst>
    <dgm:cxn modelId="{455C7204-6E98-44FE-A818-CD600B8211D3}" type="presOf" srcId="{59C66010-DDDF-4233-A4F1-E46151B4457A}" destId="{9FD273EE-50A7-496A-8542-806E591FB4A8}" srcOrd="1" destOrd="0" presId="urn:microsoft.com/office/officeart/2005/8/layout/lProcess2"/>
    <dgm:cxn modelId="{7148370A-FBA6-4CC7-95D0-2B43C37D6FC2}" srcId="{31A2A9B9-9EDC-456C-B726-3228024F0F50}" destId="{88D14B3D-C394-4284-ADFC-072C10B4C5FC}" srcOrd="1" destOrd="0" parTransId="{75716F8C-ADAC-4602-827F-33B9668E4F7E}" sibTransId="{9066214C-8123-4661-9E3A-59C33DFF5011}"/>
    <dgm:cxn modelId="{0DFD0A0F-68CE-41D3-BFCA-9F55666DC64C}" type="presOf" srcId="{95E63279-7792-4F36-9CFB-32C246159C28}" destId="{153CCCE5-DFEF-4759-BE7C-EABCA59A1924}" srcOrd="1" destOrd="0" presId="urn:microsoft.com/office/officeart/2005/8/layout/lProcess2"/>
    <dgm:cxn modelId="{8BBD6A1B-6299-4D65-84A9-7DCBA1002B7F}" srcId="{59C66010-DDDF-4233-A4F1-E46151B4457A}" destId="{405904CF-D0A0-4817-9A33-EC4B11131B3A}" srcOrd="1" destOrd="0" parTransId="{A62869A8-22B6-4063-8E72-8FB88E4344FE}" sibTransId="{217AC662-4507-4AB6-BA2D-C122F5641A58}"/>
    <dgm:cxn modelId="{BBC44B1D-7647-4E6A-8233-EFFF31FCEE1D}" type="presOf" srcId="{6E48063D-497F-4296-AF7F-489157F3B9E1}" destId="{B6FD0981-4F9C-41FF-BB28-87F107CFD1B5}" srcOrd="0" destOrd="0" presId="urn:microsoft.com/office/officeart/2005/8/layout/lProcess2"/>
    <dgm:cxn modelId="{CC8CBB5D-8A7E-42C6-999A-B3631A0BD381}" srcId="{59C66010-DDDF-4233-A4F1-E46151B4457A}" destId="{AD97A439-EB89-4B6D-8AE6-1EC195D9D2CF}" srcOrd="0" destOrd="0" parTransId="{8537F73B-50A9-47E1-9CBC-96C12AF61470}" sibTransId="{D94C7EE0-DD52-45EE-B9F3-374021A74A42}"/>
    <dgm:cxn modelId="{312AC341-6C91-4ED5-8C5A-1ADA7A2E3F39}" type="presOf" srcId="{EFA0818B-43E2-4566-A80E-36D1EE2A36FC}" destId="{348CF647-32F8-456B-A301-BF0B5290A75E}" srcOrd="0" destOrd="0" presId="urn:microsoft.com/office/officeart/2005/8/layout/lProcess2"/>
    <dgm:cxn modelId="{AB89AE48-1567-4250-824E-3BE5CCDB160F}" type="presOf" srcId="{95E63279-7792-4F36-9CFB-32C246159C28}" destId="{F95E756A-5DC7-4F2D-8BA2-73975A4DC837}" srcOrd="0" destOrd="0" presId="urn:microsoft.com/office/officeart/2005/8/layout/lProcess2"/>
    <dgm:cxn modelId="{EC2F094F-C48C-4FE0-8D15-4667BCF1E663}" srcId="{EFA0818B-43E2-4566-A80E-36D1EE2A36FC}" destId="{59C66010-DDDF-4233-A4F1-E46151B4457A}" srcOrd="1" destOrd="0" parTransId="{5303E351-BEEE-43F5-B7B4-A671DBF9BCF1}" sibTransId="{71EFDE9C-2C8A-4BEB-B6D2-677CF5B665CB}"/>
    <dgm:cxn modelId="{CD68CD75-CC5D-4E39-91B5-DA0847F445AC}" srcId="{95E63279-7792-4F36-9CFB-32C246159C28}" destId="{E156C422-2E87-4CC8-AD36-D98A2ABB0425}" srcOrd="0" destOrd="0" parTransId="{CC6045B1-697C-4400-9E14-F8E2DBD778E3}" sibTransId="{5097A4FB-6AF4-4610-B026-67FCD5DEB1D0}"/>
    <dgm:cxn modelId="{D50CFC83-0742-4B66-A0C7-F2CB2CF805FF}" srcId="{EFA0818B-43E2-4566-A80E-36D1EE2A36FC}" destId="{95E63279-7792-4F36-9CFB-32C246159C28}" srcOrd="2" destOrd="0" parTransId="{359ED207-CBFB-4FBA-8C69-F0E3370B2FCF}" sibTransId="{FBF57696-8BCE-4B2D-94EF-30C61152FACD}"/>
    <dgm:cxn modelId="{5B742689-C41D-4ADB-A3BC-EF51AAC24F36}" type="presOf" srcId="{59C66010-DDDF-4233-A4F1-E46151B4457A}" destId="{BDC21200-8805-450F-86DD-C76BD844609A}" srcOrd="0" destOrd="0" presId="urn:microsoft.com/office/officeart/2005/8/layout/lProcess2"/>
    <dgm:cxn modelId="{EB423E91-1DCB-417E-9FC0-484E1E53831D}" type="presOf" srcId="{405904CF-D0A0-4817-9A33-EC4B11131B3A}" destId="{4DD05E95-9830-4CDC-99F9-CA73D537F220}" srcOrd="0" destOrd="0" presId="urn:microsoft.com/office/officeart/2005/8/layout/lProcess2"/>
    <dgm:cxn modelId="{53875D9E-297F-4EA2-8E55-E37FEAC91098}" srcId="{EFA0818B-43E2-4566-A80E-36D1EE2A36FC}" destId="{31A2A9B9-9EDC-456C-B726-3228024F0F50}" srcOrd="0" destOrd="0" parTransId="{A0719B44-8825-4DFD-8AF9-E6869FB8C538}" sibTransId="{45A96DDF-14BF-4133-8C6A-5097FE4EE597}"/>
    <dgm:cxn modelId="{536E8BA4-E135-45DD-8C38-48188DC34FB8}" type="presOf" srcId="{E156C422-2E87-4CC8-AD36-D98A2ABB0425}" destId="{609DE072-9AED-4A39-B91B-2A6D7637C3EF}" srcOrd="0" destOrd="0" presId="urn:microsoft.com/office/officeart/2005/8/layout/lProcess2"/>
    <dgm:cxn modelId="{DA05FFC3-039D-4D73-8C11-A415D2489074}" type="presOf" srcId="{88D14B3D-C394-4284-ADFC-072C10B4C5FC}" destId="{E02E0323-CB02-459A-A92D-BE082338EDE7}" srcOrd="0" destOrd="0" presId="urn:microsoft.com/office/officeart/2005/8/layout/lProcess2"/>
    <dgm:cxn modelId="{2528EEC7-32B9-40CD-9734-980C119AF09D}" srcId="{95E63279-7792-4F36-9CFB-32C246159C28}" destId="{6E48063D-497F-4296-AF7F-489157F3B9E1}" srcOrd="1" destOrd="0" parTransId="{E2FB4E66-5D2D-4F97-B69A-CAB8EFF9D4F9}" sibTransId="{354F2FDD-EC9C-4AE5-B9F5-A09F7DDFC211}"/>
    <dgm:cxn modelId="{B34D5CDE-8E13-4178-878A-99403781F9C3}" type="presOf" srcId="{AD97A439-EB89-4B6D-8AE6-1EC195D9D2CF}" destId="{93DE5FF7-0B8C-4C00-A303-46AEDA62E0EF}" srcOrd="0" destOrd="0" presId="urn:microsoft.com/office/officeart/2005/8/layout/lProcess2"/>
    <dgm:cxn modelId="{383467ED-1CE3-4D7C-83C1-56E668A30FB4}" srcId="{31A2A9B9-9EDC-456C-B726-3228024F0F50}" destId="{80595F2E-9712-4D4C-AE73-2C78189E1E3C}" srcOrd="0" destOrd="0" parTransId="{F60A230F-AA5B-4AAA-B944-B738E85E5984}" sibTransId="{69F0AEF1-52C2-4189-9470-0CEFB6716A43}"/>
    <dgm:cxn modelId="{3A959DED-15B6-4AC6-ABBC-ADDD9BF386A6}" type="presOf" srcId="{80595F2E-9712-4D4C-AE73-2C78189E1E3C}" destId="{3EA55C07-F007-4BDF-968E-1565F62767AF}" srcOrd="0" destOrd="0" presId="urn:microsoft.com/office/officeart/2005/8/layout/lProcess2"/>
    <dgm:cxn modelId="{92DC57F6-78C6-473C-A217-1A6F15F2BE69}" type="presOf" srcId="{31A2A9B9-9EDC-456C-B726-3228024F0F50}" destId="{325BC25A-9428-43E3-B08A-F2481A3E2420}" srcOrd="0" destOrd="0" presId="urn:microsoft.com/office/officeart/2005/8/layout/lProcess2"/>
    <dgm:cxn modelId="{D8842BFA-2965-414F-B1EF-D68CE820AE6F}" type="presOf" srcId="{31A2A9B9-9EDC-456C-B726-3228024F0F50}" destId="{36DE3FC2-BBE1-4EC9-B453-398A9F335E49}" srcOrd="1" destOrd="0" presId="urn:microsoft.com/office/officeart/2005/8/layout/lProcess2"/>
    <dgm:cxn modelId="{F5D8403B-0E3D-4EC0-888A-2816129D566B}" type="presParOf" srcId="{348CF647-32F8-456B-A301-BF0B5290A75E}" destId="{9BB298A8-6F93-4EA1-802C-ACE00F3199D7}" srcOrd="0" destOrd="0" presId="urn:microsoft.com/office/officeart/2005/8/layout/lProcess2"/>
    <dgm:cxn modelId="{4598AECE-25BB-44F8-A06F-69479FEF7EFE}" type="presParOf" srcId="{9BB298A8-6F93-4EA1-802C-ACE00F3199D7}" destId="{325BC25A-9428-43E3-B08A-F2481A3E2420}" srcOrd="0" destOrd="0" presId="urn:microsoft.com/office/officeart/2005/8/layout/lProcess2"/>
    <dgm:cxn modelId="{07E1760C-5322-4345-AED4-289817ABA1A2}" type="presParOf" srcId="{9BB298A8-6F93-4EA1-802C-ACE00F3199D7}" destId="{36DE3FC2-BBE1-4EC9-B453-398A9F335E49}" srcOrd="1" destOrd="0" presId="urn:microsoft.com/office/officeart/2005/8/layout/lProcess2"/>
    <dgm:cxn modelId="{8A8F9233-5CB0-4B82-9A4D-DBE023B92066}" type="presParOf" srcId="{9BB298A8-6F93-4EA1-802C-ACE00F3199D7}" destId="{38A4E2D7-DCE4-404D-9C9F-8C078493A60E}" srcOrd="2" destOrd="0" presId="urn:microsoft.com/office/officeart/2005/8/layout/lProcess2"/>
    <dgm:cxn modelId="{E8EFE2E6-C436-4F34-88F1-81D0F3C88CCA}" type="presParOf" srcId="{38A4E2D7-DCE4-404D-9C9F-8C078493A60E}" destId="{7875B240-C9DE-4DA8-B6C1-F47A06C4191F}" srcOrd="0" destOrd="0" presId="urn:microsoft.com/office/officeart/2005/8/layout/lProcess2"/>
    <dgm:cxn modelId="{063DCA8D-CCFC-412B-BB8E-991E68FFB2FC}" type="presParOf" srcId="{7875B240-C9DE-4DA8-B6C1-F47A06C4191F}" destId="{3EA55C07-F007-4BDF-968E-1565F62767AF}" srcOrd="0" destOrd="0" presId="urn:microsoft.com/office/officeart/2005/8/layout/lProcess2"/>
    <dgm:cxn modelId="{11F7F932-00B4-411D-A233-B7822D134A8E}" type="presParOf" srcId="{7875B240-C9DE-4DA8-B6C1-F47A06C4191F}" destId="{4157902C-11CA-4FB3-8414-11B0E65EFAEC}" srcOrd="1" destOrd="0" presId="urn:microsoft.com/office/officeart/2005/8/layout/lProcess2"/>
    <dgm:cxn modelId="{A7AD5BB5-9FE9-4FF1-93CD-98E9D56AB812}" type="presParOf" srcId="{7875B240-C9DE-4DA8-B6C1-F47A06C4191F}" destId="{E02E0323-CB02-459A-A92D-BE082338EDE7}" srcOrd="2" destOrd="0" presId="urn:microsoft.com/office/officeart/2005/8/layout/lProcess2"/>
    <dgm:cxn modelId="{D1EC65D1-7563-4D77-98B3-C21268EB6928}" type="presParOf" srcId="{348CF647-32F8-456B-A301-BF0B5290A75E}" destId="{12D1AA35-4528-4F72-A1A2-BF5862E33F45}" srcOrd="1" destOrd="0" presId="urn:microsoft.com/office/officeart/2005/8/layout/lProcess2"/>
    <dgm:cxn modelId="{94D88BD4-E472-45CA-82FA-3D4156AFB013}" type="presParOf" srcId="{348CF647-32F8-456B-A301-BF0B5290A75E}" destId="{7B715413-89EA-435D-8579-CECAFBC55AAB}" srcOrd="2" destOrd="0" presId="urn:microsoft.com/office/officeart/2005/8/layout/lProcess2"/>
    <dgm:cxn modelId="{BE3CFAAD-59EB-47E4-80E8-B338B9FF79A1}" type="presParOf" srcId="{7B715413-89EA-435D-8579-CECAFBC55AAB}" destId="{BDC21200-8805-450F-86DD-C76BD844609A}" srcOrd="0" destOrd="0" presId="urn:microsoft.com/office/officeart/2005/8/layout/lProcess2"/>
    <dgm:cxn modelId="{A7534C03-3599-4133-BC01-19B25B44E3CB}" type="presParOf" srcId="{7B715413-89EA-435D-8579-CECAFBC55AAB}" destId="{9FD273EE-50A7-496A-8542-806E591FB4A8}" srcOrd="1" destOrd="0" presId="urn:microsoft.com/office/officeart/2005/8/layout/lProcess2"/>
    <dgm:cxn modelId="{FA2DBCAA-9404-4641-AC35-1A7645E4E46E}" type="presParOf" srcId="{7B715413-89EA-435D-8579-CECAFBC55AAB}" destId="{19AA4650-3D55-4C98-ABAE-BD494129D42B}" srcOrd="2" destOrd="0" presId="urn:microsoft.com/office/officeart/2005/8/layout/lProcess2"/>
    <dgm:cxn modelId="{B63A9ECC-0C8D-4D4B-B82B-13E5C09E8785}" type="presParOf" srcId="{19AA4650-3D55-4C98-ABAE-BD494129D42B}" destId="{E2F48995-5F7C-4CE7-AE10-1C7502FF1504}" srcOrd="0" destOrd="0" presId="urn:microsoft.com/office/officeart/2005/8/layout/lProcess2"/>
    <dgm:cxn modelId="{B983930D-7FD6-4CD6-BD88-33F4435BE3FA}" type="presParOf" srcId="{E2F48995-5F7C-4CE7-AE10-1C7502FF1504}" destId="{93DE5FF7-0B8C-4C00-A303-46AEDA62E0EF}" srcOrd="0" destOrd="0" presId="urn:microsoft.com/office/officeart/2005/8/layout/lProcess2"/>
    <dgm:cxn modelId="{53E3DE4B-61B9-4F3D-9DBD-0A088F1563AD}" type="presParOf" srcId="{E2F48995-5F7C-4CE7-AE10-1C7502FF1504}" destId="{5C5B1A88-5EE3-4F9D-8F18-56A503975325}" srcOrd="1" destOrd="0" presId="urn:microsoft.com/office/officeart/2005/8/layout/lProcess2"/>
    <dgm:cxn modelId="{82FB2AC2-D101-4783-8F05-E8503C5738E6}" type="presParOf" srcId="{E2F48995-5F7C-4CE7-AE10-1C7502FF1504}" destId="{4DD05E95-9830-4CDC-99F9-CA73D537F220}" srcOrd="2" destOrd="0" presId="urn:microsoft.com/office/officeart/2005/8/layout/lProcess2"/>
    <dgm:cxn modelId="{950DC971-B064-479D-8611-9F3094E59BD7}" type="presParOf" srcId="{348CF647-32F8-456B-A301-BF0B5290A75E}" destId="{A9AF3A0F-D001-4C78-BFA9-70B698280B8D}" srcOrd="3" destOrd="0" presId="urn:microsoft.com/office/officeart/2005/8/layout/lProcess2"/>
    <dgm:cxn modelId="{EA0A5DEB-C487-46FD-AF98-BEC975C77583}" type="presParOf" srcId="{348CF647-32F8-456B-A301-BF0B5290A75E}" destId="{1DAA643B-BD6F-423B-817C-B5020985FDE1}" srcOrd="4" destOrd="0" presId="urn:microsoft.com/office/officeart/2005/8/layout/lProcess2"/>
    <dgm:cxn modelId="{A0449110-6054-49D6-99D8-CC654A1D86ED}" type="presParOf" srcId="{1DAA643B-BD6F-423B-817C-B5020985FDE1}" destId="{F95E756A-5DC7-4F2D-8BA2-73975A4DC837}" srcOrd="0" destOrd="0" presId="urn:microsoft.com/office/officeart/2005/8/layout/lProcess2"/>
    <dgm:cxn modelId="{DF8F2D69-48E2-4819-A854-54F4CF2F051B}" type="presParOf" srcId="{1DAA643B-BD6F-423B-817C-B5020985FDE1}" destId="{153CCCE5-DFEF-4759-BE7C-EABCA59A1924}" srcOrd="1" destOrd="0" presId="urn:microsoft.com/office/officeart/2005/8/layout/lProcess2"/>
    <dgm:cxn modelId="{C0541BBF-7243-4FA2-8D7A-883D09A65C89}" type="presParOf" srcId="{1DAA643B-BD6F-423B-817C-B5020985FDE1}" destId="{8079A8AA-C047-4916-94CC-09F67BA1094F}" srcOrd="2" destOrd="0" presId="urn:microsoft.com/office/officeart/2005/8/layout/lProcess2"/>
    <dgm:cxn modelId="{812B599A-EA8D-4CD1-B546-0C5FA02D910D}" type="presParOf" srcId="{8079A8AA-C047-4916-94CC-09F67BA1094F}" destId="{6DF0ABA8-4382-46BD-A968-392576A57673}" srcOrd="0" destOrd="0" presId="urn:microsoft.com/office/officeart/2005/8/layout/lProcess2"/>
    <dgm:cxn modelId="{6BEB2BC7-032B-4935-BA38-7E360B5BD929}" type="presParOf" srcId="{6DF0ABA8-4382-46BD-A968-392576A57673}" destId="{609DE072-9AED-4A39-B91B-2A6D7637C3EF}" srcOrd="0" destOrd="0" presId="urn:microsoft.com/office/officeart/2005/8/layout/lProcess2"/>
    <dgm:cxn modelId="{873F81B0-3DE4-4FF6-AE54-285A90C23B44}" type="presParOf" srcId="{6DF0ABA8-4382-46BD-A968-392576A57673}" destId="{F9FDCCAD-A8D9-490F-97A4-B7793393655B}" srcOrd="1" destOrd="0" presId="urn:microsoft.com/office/officeart/2005/8/layout/lProcess2"/>
    <dgm:cxn modelId="{8F386B35-FF3C-4842-A7E6-F3FFA67C0383}" type="presParOf" srcId="{6DF0ABA8-4382-46BD-A968-392576A57673}" destId="{B6FD0981-4F9C-41FF-BB28-87F107CFD1B5}"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BC25A-9428-43E3-B08A-F2481A3E2420}">
      <dsp:nvSpPr>
        <dsp:cNvPr id="0" name=""/>
        <dsp:cNvSpPr/>
      </dsp:nvSpPr>
      <dsp:spPr>
        <a:xfrm>
          <a:off x="992" y="0"/>
          <a:ext cx="2579687" cy="5418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nl-NL" sz="3800" kern="1200" dirty="0"/>
            <a:t>Onderwerp</a:t>
          </a:r>
        </a:p>
      </dsp:txBody>
      <dsp:txXfrm>
        <a:off x="992" y="0"/>
        <a:ext cx="2579687" cy="1625600"/>
      </dsp:txXfrm>
    </dsp:sp>
    <dsp:sp modelId="{3EA55C07-F007-4BDF-968E-1565F62767AF}">
      <dsp:nvSpPr>
        <dsp:cNvPr id="0" name=""/>
        <dsp:cNvSpPr/>
      </dsp:nvSpPr>
      <dsp:spPr>
        <a:xfrm>
          <a:off x="258960" y="1627187"/>
          <a:ext cx="2063749" cy="163380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nl-NL" sz="3700" kern="1200" dirty="0"/>
            <a:t>Groen</a:t>
          </a:r>
        </a:p>
      </dsp:txBody>
      <dsp:txXfrm>
        <a:off x="306812" y="1675039"/>
        <a:ext cx="1968045" cy="1538098"/>
      </dsp:txXfrm>
    </dsp:sp>
    <dsp:sp modelId="{E02E0323-CB02-459A-A92D-BE082338EDE7}">
      <dsp:nvSpPr>
        <dsp:cNvPr id="0" name=""/>
        <dsp:cNvSpPr/>
      </dsp:nvSpPr>
      <dsp:spPr>
        <a:xfrm>
          <a:off x="258960" y="3512343"/>
          <a:ext cx="2063749" cy="16338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nl-NL" sz="3700" kern="1200" dirty="0"/>
            <a:t>Sport </a:t>
          </a:r>
        </a:p>
      </dsp:txBody>
      <dsp:txXfrm>
        <a:off x="306812" y="3560195"/>
        <a:ext cx="1968045" cy="1538098"/>
      </dsp:txXfrm>
    </dsp:sp>
    <dsp:sp modelId="{BDC21200-8805-450F-86DD-C76BD844609A}">
      <dsp:nvSpPr>
        <dsp:cNvPr id="0" name=""/>
        <dsp:cNvSpPr/>
      </dsp:nvSpPr>
      <dsp:spPr>
        <a:xfrm>
          <a:off x="2774156" y="0"/>
          <a:ext cx="2579687" cy="5418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nl-NL" sz="3800" kern="1200" dirty="0"/>
            <a:t>Doelgroep</a:t>
          </a:r>
        </a:p>
      </dsp:txBody>
      <dsp:txXfrm>
        <a:off x="2774156" y="0"/>
        <a:ext cx="2579687" cy="1625600"/>
      </dsp:txXfrm>
    </dsp:sp>
    <dsp:sp modelId="{93DE5FF7-0B8C-4C00-A303-46AEDA62E0EF}">
      <dsp:nvSpPr>
        <dsp:cNvPr id="0" name=""/>
        <dsp:cNvSpPr/>
      </dsp:nvSpPr>
      <dsp:spPr>
        <a:xfrm>
          <a:off x="3032125" y="1627187"/>
          <a:ext cx="2063749" cy="163380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nl-NL" sz="3700" kern="1200" dirty="0"/>
            <a:t>Kinderen </a:t>
          </a:r>
        </a:p>
      </dsp:txBody>
      <dsp:txXfrm>
        <a:off x="3079977" y="1675039"/>
        <a:ext cx="1968045" cy="1538098"/>
      </dsp:txXfrm>
    </dsp:sp>
    <dsp:sp modelId="{4DD05E95-9830-4CDC-99F9-CA73D537F220}">
      <dsp:nvSpPr>
        <dsp:cNvPr id="0" name=""/>
        <dsp:cNvSpPr/>
      </dsp:nvSpPr>
      <dsp:spPr>
        <a:xfrm>
          <a:off x="3032125" y="3512343"/>
          <a:ext cx="2063749" cy="16338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nl-NL" sz="3700" kern="1200" dirty="0"/>
            <a:t>Jongeren </a:t>
          </a:r>
        </a:p>
      </dsp:txBody>
      <dsp:txXfrm>
        <a:off x="3079977" y="3560195"/>
        <a:ext cx="1968045" cy="1538098"/>
      </dsp:txXfrm>
    </dsp:sp>
    <dsp:sp modelId="{F95E756A-5DC7-4F2D-8BA2-73975A4DC837}">
      <dsp:nvSpPr>
        <dsp:cNvPr id="0" name=""/>
        <dsp:cNvSpPr/>
      </dsp:nvSpPr>
      <dsp:spPr>
        <a:xfrm>
          <a:off x="5547320" y="0"/>
          <a:ext cx="2579687" cy="541866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nl-NL" sz="3800" kern="1200" dirty="0"/>
            <a:t>Vorm</a:t>
          </a:r>
        </a:p>
      </dsp:txBody>
      <dsp:txXfrm>
        <a:off x="5547320" y="0"/>
        <a:ext cx="2579687" cy="1625600"/>
      </dsp:txXfrm>
    </dsp:sp>
    <dsp:sp modelId="{609DE072-9AED-4A39-B91B-2A6D7637C3EF}">
      <dsp:nvSpPr>
        <dsp:cNvPr id="0" name=""/>
        <dsp:cNvSpPr/>
      </dsp:nvSpPr>
      <dsp:spPr>
        <a:xfrm>
          <a:off x="5805289" y="1627187"/>
          <a:ext cx="2063749" cy="163380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nl-NL" sz="3700" kern="1200" dirty="0"/>
            <a:t>Website </a:t>
          </a:r>
        </a:p>
      </dsp:txBody>
      <dsp:txXfrm>
        <a:off x="5853141" y="1675039"/>
        <a:ext cx="1968045" cy="1538098"/>
      </dsp:txXfrm>
    </dsp:sp>
    <dsp:sp modelId="{B6FD0981-4F9C-41FF-BB28-87F107CFD1B5}">
      <dsp:nvSpPr>
        <dsp:cNvPr id="0" name=""/>
        <dsp:cNvSpPr/>
      </dsp:nvSpPr>
      <dsp:spPr>
        <a:xfrm>
          <a:off x="5805289" y="3512343"/>
          <a:ext cx="2063749" cy="163380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nl-NL" sz="3700" kern="1200" dirty="0"/>
            <a:t>Activiteit </a:t>
          </a:r>
        </a:p>
      </dsp:txBody>
      <dsp:txXfrm>
        <a:off x="5853141" y="3560195"/>
        <a:ext cx="1968045" cy="153809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AA9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409012"/>
            <a:ext cx="15735287" cy="9877988"/>
          </a:xfrm>
          <a:prstGeom prst="rect">
            <a:avLst/>
          </a:prstGeom>
        </p:spPr>
      </p:pic>
      <p:sp>
        <p:nvSpPr>
          <p:cNvPr id="3" name="TextBox 3"/>
          <p:cNvSpPr txBox="1"/>
          <p:nvPr/>
        </p:nvSpPr>
        <p:spPr>
          <a:xfrm>
            <a:off x="0" y="-75175"/>
            <a:ext cx="9913922" cy="863600"/>
          </a:xfrm>
          <a:prstGeom prst="rect">
            <a:avLst/>
          </a:prstGeom>
        </p:spPr>
        <p:txBody>
          <a:bodyPr lIns="0" tIns="0" rIns="0" bIns="0" rtlCol="0" anchor="t">
            <a:spAutoFit/>
          </a:bodyPr>
          <a:lstStyle/>
          <a:p>
            <a:pPr algn="ctr">
              <a:lnSpc>
                <a:spcPts val="7000"/>
              </a:lnSpc>
            </a:pPr>
            <a:r>
              <a:rPr lang="en-US" sz="5000">
                <a:solidFill>
                  <a:srgbClr val="503530"/>
                </a:solidFill>
                <a:latin typeface="Public Sans"/>
              </a:rPr>
              <a:t>Stad en Wijk leerjaar 1 Periode 2</a:t>
            </a:r>
          </a:p>
        </p:txBody>
      </p:sp>
      <p:sp>
        <p:nvSpPr>
          <p:cNvPr id="4" name="TextBox 4"/>
          <p:cNvSpPr txBox="1"/>
          <p:nvPr/>
        </p:nvSpPr>
        <p:spPr>
          <a:xfrm>
            <a:off x="-1734371" y="952500"/>
            <a:ext cx="7003398" cy="492379"/>
          </a:xfrm>
          <a:prstGeom prst="rect">
            <a:avLst/>
          </a:prstGeom>
        </p:spPr>
        <p:txBody>
          <a:bodyPr lIns="0" tIns="0" rIns="0" bIns="0" rtlCol="0" anchor="t">
            <a:spAutoFit/>
          </a:bodyPr>
          <a:lstStyle/>
          <a:p>
            <a:pPr algn="ctr">
              <a:lnSpc>
                <a:spcPts val="4200"/>
              </a:lnSpc>
            </a:pPr>
            <a:r>
              <a:rPr lang="en-US" sz="3000" dirty="0">
                <a:solidFill>
                  <a:srgbClr val="503530"/>
                </a:solidFill>
                <a:latin typeface="Public Sans"/>
              </a:rPr>
              <a:t>Les 6: 17-01-2023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626FF3F-3360-5167-FC58-1FA882B556A5}"/>
              </a:ext>
            </a:extLst>
          </p:cNvPr>
          <p:cNvPicPr>
            <a:picLocks noChangeAspect="1"/>
          </p:cNvPicPr>
          <p:nvPr/>
        </p:nvPicPr>
        <p:blipFill rotWithShape="1">
          <a:blip r:embed="rId2"/>
          <a:srcRect l="14333" t="23555" r="15667" b="16297"/>
          <a:stretch/>
        </p:blipFill>
        <p:spPr>
          <a:xfrm>
            <a:off x="2128344" y="571500"/>
            <a:ext cx="14031311" cy="6781800"/>
          </a:xfrm>
          <a:prstGeom prst="rect">
            <a:avLst/>
          </a:prstGeom>
        </p:spPr>
      </p:pic>
      <p:sp>
        <p:nvSpPr>
          <p:cNvPr id="3" name="Tekstvak 2">
            <a:extLst>
              <a:ext uri="{FF2B5EF4-FFF2-40B4-BE49-F238E27FC236}">
                <a16:creationId xmlns:a16="http://schemas.microsoft.com/office/drawing/2014/main" id="{1B6FCF6D-5922-1BAD-84FF-BFAD9B3010F6}"/>
              </a:ext>
            </a:extLst>
          </p:cNvPr>
          <p:cNvSpPr txBox="1"/>
          <p:nvPr/>
        </p:nvSpPr>
        <p:spPr>
          <a:xfrm>
            <a:off x="3352800" y="7505700"/>
            <a:ext cx="2133600" cy="630942"/>
          </a:xfrm>
          <a:prstGeom prst="rect">
            <a:avLst/>
          </a:prstGeom>
          <a:noFill/>
        </p:spPr>
        <p:txBody>
          <a:bodyPr wrap="square" rtlCol="0">
            <a:spAutoFit/>
          </a:bodyPr>
          <a:lstStyle/>
          <a:p>
            <a:r>
              <a:rPr lang="nl-NL" sz="3500" dirty="0"/>
              <a:t>Non-profit</a:t>
            </a:r>
          </a:p>
        </p:txBody>
      </p:sp>
      <p:sp>
        <p:nvSpPr>
          <p:cNvPr id="4" name="Tekstvak 3">
            <a:extLst>
              <a:ext uri="{FF2B5EF4-FFF2-40B4-BE49-F238E27FC236}">
                <a16:creationId xmlns:a16="http://schemas.microsoft.com/office/drawing/2014/main" id="{58217D3B-64A5-B176-AC2F-AF4187B018E5}"/>
              </a:ext>
            </a:extLst>
          </p:cNvPr>
          <p:cNvSpPr txBox="1"/>
          <p:nvPr/>
        </p:nvSpPr>
        <p:spPr>
          <a:xfrm>
            <a:off x="7810498" y="7505700"/>
            <a:ext cx="2667001" cy="630942"/>
          </a:xfrm>
          <a:prstGeom prst="rect">
            <a:avLst/>
          </a:prstGeom>
          <a:noFill/>
        </p:spPr>
        <p:txBody>
          <a:bodyPr wrap="square" rtlCol="0">
            <a:spAutoFit/>
          </a:bodyPr>
          <a:lstStyle/>
          <a:p>
            <a:r>
              <a:rPr lang="nl-NL" sz="3500" dirty="0" err="1"/>
              <a:t>Not-for-profit</a:t>
            </a:r>
            <a:endParaRPr lang="nl-NL" sz="3500" dirty="0"/>
          </a:p>
        </p:txBody>
      </p:sp>
      <p:sp>
        <p:nvSpPr>
          <p:cNvPr id="5" name="Tekstvak 4">
            <a:extLst>
              <a:ext uri="{FF2B5EF4-FFF2-40B4-BE49-F238E27FC236}">
                <a16:creationId xmlns:a16="http://schemas.microsoft.com/office/drawing/2014/main" id="{CBA76BBD-BDBC-E260-FD77-6A1BCF372817}"/>
              </a:ext>
            </a:extLst>
          </p:cNvPr>
          <p:cNvSpPr txBox="1"/>
          <p:nvPr/>
        </p:nvSpPr>
        <p:spPr>
          <a:xfrm>
            <a:off x="13182600" y="7505700"/>
            <a:ext cx="1295399" cy="630942"/>
          </a:xfrm>
          <a:prstGeom prst="rect">
            <a:avLst/>
          </a:prstGeom>
          <a:noFill/>
        </p:spPr>
        <p:txBody>
          <a:bodyPr wrap="square" rtlCol="0">
            <a:spAutoFit/>
          </a:bodyPr>
          <a:lstStyle/>
          <a:p>
            <a:r>
              <a:rPr lang="nl-NL" sz="3500" dirty="0"/>
              <a:t>Profit</a:t>
            </a:r>
          </a:p>
        </p:txBody>
      </p:sp>
    </p:spTree>
    <p:extLst>
      <p:ext uri="{BB962C8B-B14F-4D97-AF65-F5344CB8AC3E}">
        <p14:creationId xmlns:p14="http://schemas.microsoft.com/office/powerpoint/2010/main" val="274973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DD3B176-C16B-F63B-C9E6-D8FE717A9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8842" y="2163458"/>
            <a:ext cx="11430000" cy="5715000"/>
          </a:xfrm>
          <a:prstGeom prst="rect">
            <a:avLst/>
          </a:prstGeom>
        </p:spPr>
      </p:pic>
      <p:sp>
        <p:nvSpPr>
          <p:cNvPr id="4" name="Titel 1">
            <a:extLst>
              <a:ext uri="{FF2B5EF4-FFF2-40B4-BE49-F238E27FC236}">
                <a16:creationId xmlns:a16="http://schemas.microsoft.com/office/drawing/2014/main" id="{9919E0A4-01F7-04D4-8943-C2E2EF17183D}"/>
              </a:ext>
            </a:extLst>
          </p:cNvPr>
          <p:cNvSpPr txBox="1">
            <a:spLocks/>
          </p:cNvSpPr>
          <p:nvPr/>
        </p:nvSpPr>
        <p:spPr>
          <a:xfrm>
            <a:off x="838200" y="876300"/>
            <a:ext cx="7086600" cy="2667001"/>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nl-NL" dirty="0"/>
              <a:t>GELD…</a:t>
            </a:r>
          </a:p>
          <a:p>
            <a:endParaRPr lang="nl-NL" dirty="0"/>
          </a:p>
          <a:p>
            <a:endParaRPr lang="nl-NL" dirty="0"/>
          </a:p>
          <a:p>
            <a:r>
              <a:rPr lang="nl-NL" dirty="0"/>
              <a:t> </a:t>
            </a:r>
          </a:p>
        </p:txBody>
      </p:sp>
      <p:sp>
        <p:nvSpPr>
          <p:cNvPr id="5" name="Tekstvak 4">
            <a:extLst>
              <a:ext uri="{FF2B5EF4-FFF2-40B4-BE49-F238E27FC236}">
                <a16:creationId xmlns:a16="http://schemas.microsoft.com/office/drawing/2014/main" id="{17F03831-0331-5604-FF71-3B895EDE964E}"/>
              </a:ext>
            </a:extLst>
          </p:cNvPr>
          <p:cNvSpPr txBox="1"/>
          <p:nvPr/>
        </p:nvSpPr>
        <p:spPr>
          <a:xfrm>
            <a:off x="381000" y="3358964"/>
            <a:ext cx="6400800" cy="3323987"/>
          </a:xfrm>
          <a:prstGeom prst="rect">
            <a:avLst/>
          </a:prstGeom>
          <a:noFill/>
        </p:spPr>
        <p:txBody>
          <a:bodyPr wrap="square" rtlCol="0">
            <a:spAutoFit/>
          </a:bodyPr>
          <a:lstStyle/>
          <a:p>
            <a:pPr marL="514350" indent="-514350">
              <a:buAutoNum type="arabicPeriod"/>
            </a:pPr>
            <a:r>
              <a:rPr lang="nl-NL" sz="3500" dirty="0"/>
              <a:t>Waar heb ik allemaal geld voor nodig bij mijn project / onderneming </a:t>
            </a:r>
          </a:p>
          <a:p>
            <a:pPr marL="514350" indent="-514350">
              <a:buAutoNum type="arabicPeriod"/>
            </a:pPr>
            <a:r>
              <a:rPr lang="nl-NL" sz="3500" dirty="0"/>
              <a:t>Hoeveel geld heb ik (ongeveer) nodig? = begroting </a:t>
            </a:r>
          </a:p>
          <a:p>
            <a:pPr marL="514350" indent="-514350">
              <a:buAutoNum type="arabicPeriod"/>
            </a:pPr>
            <a:r>
              <a:rPr lang="nl-NL" sz="3500" dirty="0"/>
              <a:t>Hoe ga ik aan dit geld komen?</a:t>
            </a:r>
          </a:p>
        </p:txBody>
      </p:sp>
    </p:spTree>
    <p:extLst>
      <p:ext uri="{BB962C8B-B14F-4D97-AF65-F5344CB8AC3E}">
        <p14:creationId xmlns:p14="http://schemas.microsoft.com/office/powerpoint/2010/main" val="178716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A9D8315-AC2D-43DF-E892-3B935224C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0" y="1409700"/>
            <a:ext cx="7467600" cy="7467600"/>
          </a:xfrm>
          <a:prstGeom prst="rect">
            <a:avLst/>
          </a:prstGeom>
        </p:spPr>
      </p:pic>
      <p:sp>
        <p:nvSpPr>
          <p:cNvPr id="4" name="Tekstvak 3">
            <a:extLst>
              <a:ext uri="{FF2B5EF4-FFF2-40B4-BE49-F238E27FC236}">
                <a16:creationId xmlns:a16="http://schemas.microsoft.com/office/drawing/2014/main" id="{B43889DE-9230-9F6D-4F72-E1A47FD2FC07}"/>
              </a:ext>
            </a:extLst>
          </p:cNvPr>
          <p:cNvSpPr txBox="1"/>
          <p:nvPr/>
        </p:nvSpPr>
        <p:spPr>
          <a:xfrm>
            <a:off x="609600" y="876300"/>
            <a:ext cx="7315200" cy="861774"/>
          </a:xfrm>
          <a:prstGeom prst="rect">
            <a:avLst/>
          </a:prstGeom>
          <a:noFill/>
        </p:spPr>
        <p:txBody>
          <a:bodyPr wrap="square" rtlCol="0">
            <a:spAutoFit/>
          </a:bodyPr>
          <a:lstStyle/>
          <a:p>
            <a:r>
              <a:rPr lang="nl-NL" sz="5000" dirty="0">
                <a:latin typeface="+mj-lt"/>
              </a:rPr>
              <a:t>PADLET…</a:t>
            </a:r>
          </a:p>
        </p:txBody>
      </p:sp>
      <p:sp>
        <p:nvSpPr>
          <p:cNvPr id="5" name="Tekstvak 4">
            <a:extLst>
              <a:ext uri="{FF2B5EF4-FFF2-40B4-BE49-F238E27FC236}">
                <a16:creationId xmlns:a16="http://schemas.microsoft.com/office/drawing/2014/main" id="{9114FC2B-8D06-1307-F343-95431DF5E982}"/>
              </a:ext>
            </a:extLst>
          </p:cNvPr>
          <p:cNvSpPr txBox="1"/>
          <p:nvPr/>
        </p:nvSpPr>
        <p:spPr>
          <a:xfrm>
            <a:off x="381000" y="3358964"/>
            <a:ext cx="6400800" cy="4401205"/>
          </a:xfrm>
          <a:prstGeom prst="rect">
            <a:avLst/>
          </a:prstGeom>
          <a:noFill/>
        </p:spPr>
        <p:txBody>
          <a:bodyPr wrap="square" rtlCol="0">
            <a:spAutoFit/>
          </a:bodyPr>
          <a:lstStyle/>
          <a:p>
            <a:r>
              <a:rPr lang="nl-NL" sz="3500" dirty="0"/>
              <a:t>In de </a:t>
            </a:r>
            <a:r>
              <a:rPr lang="nl-NL" sz="3500" b="1" dirty="0" err="1"/>
              <a:t>padlet</a:t>
            </a:r>
            <a:r>
              <a:rPr lang="nl-NL" sz="3500" dirty="0"/>
              <a:t> staan </a:t>
            </a:r>
            <a:r>
              <a:rPr lang="nl-NL" sz="3500" b="1" dirty="0"/>
              <a:t>zeven</a:t>
            </a:r>
            <a:r>
              <a:rPr lang="nl-NL" sz="3500" dirty="0"/>
              <a:t> vragen. Probeer deze zo goed mogelijk te beantwoorden, we bespreken de antwoorden over </a:t>
            </a:r>
            <a:r>
              <a:rPr lang="nl-NL" sz="3500" b="1" dirty="0"/>
              <a:t>tien</a:t>
            </a:r>
            <a:r>
              <a:rPr lang="nl-NL" sz="3500" dirty="0"/>
              <a:t> minuutjes na. </a:t>
            </a:r>
          </a:p>
          <a:p>
            <a:endParaRPr lang="nl-NL" sz="3500" dirty="0"/>
          </a:p>
          <a:p>
            <a:r>
              <a:rPr lang="nl-NL" sz="3500" dirty="0"/>
              <a:t>Ben je eerder klaar? BEGRIPPENLIJST ;) </a:t>
            </a:r>
          </a:p>
        </p:txBody>
      </p:sp>
    </p:spTree>
    <p:extLst>
      <p:ext uri="{BB962C8B-B14F-4D97-AF65-F5344CB8AC3E}">
        <p14:creationId xmlns:p14="http://schemas.microsoft.com/office/powerpoint/2010/main" val="194656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525B340-9971-00B6-C1E1-3802F23ADCEE}"/>
              </a:ext>
            </a:extLst>
          </p:cNvPr>
          <p:cNvSpPr/>
          <p:nvPr/>
        </p:nvSpPr>
        <p:spPr>
          <a:xfrm>
            <a:off x="8229600" y="1122528"/>
            <a:ext cx="8733642" cy="4154984"/>
          </a:xfrm>
          <a:prstGeom prst="rect">
            <a:avLst/>
          </a:prstGeom>
          <a:noFill/>
        </p:spPr>
        <p:txBody>
          <a:bodyPr wrap="square" lIns="91440" tIns="45720" rIns="91440" bIns="45720">
            <a:spAutoFit/>
          </a:bodyPr>
          <a:lstStyle/>
          <a:p>
            <a:pPr algn="ctr"/>
            <a:r>
              <a:rPr lang="nl-NL" sz="8800" b="1" cap="none" spc="0" dirty="0">
                <a:ln w="22225">
                  <a:solidFill>
                    <a:schemeClr val="accent2"/>
                  </a:solidFill>
                  <a:prstDash val="solid"/>
                </a:ln>
                <a:solidFill>
                  <a:schemeClr val="accent2">
                    <a:lumMod val="40000"/>
                    <a:lumOff val="60000"/>
                  </a:schemeClr>
                </a:solidFill>
                <a:effectLst/>
              </a:rPr>
              <a:t>Waarom is dit allemaal relevant? </a:t>
            </a:r>
            <a:endParaRPr lang="nl-NL" sz="8800" dirty="0"/>
          </a:p>
          <a:p>
            <a:pPr algn="ctr"/>
            <a:r>
              <a:rPr lang="nl-NL" sz="8800" b="1" cap="none" spc="0" dirty="0">
                <a:ln w="22225">
                  <a:solidFill>
                    <a:schemeClr val="accent2"/>
                  </a:solidFill>
                  <a:prstDash val="solid"/>
                </a:ln>
                <a:solidFill>
                  <a:schemeClr val="accent2">
                    <a:lumMod val="40000"/>
                    <a:lumOff val="60000"/>
                  </a:schemeClr>
                </a:solidFill>
                <a:effectLst/>
              </a:rPr>
              <a:t> </a:t>
            </a:r>
          </a:p>
        </p:txBody>
      </p:sp>
      <p:pic>
        <p:nvPicPr>
          <p:cNvPr id="4" name="Graphic 3" descr="Vrouw steekt handen in lucht">
            <a:extLst>
              <a:ext uri="{FF2B5EF4-FFF2-40B4-BE49-F238E27FC236}">
                <a16:creationId xmlns:a16="http://schemas.microsoft.com/office/drawing/2014/main" id="{EFA114DB-BD1A-E8F3-1616-7F6DD65006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32" y="4401592"/>
            <a:ext cx="10101263" cy="6332135"/>
          </a:xfrm>
          <a:prstGeom prst="rect">
            <a:avLst/>
          </a:prstGeom>
        </p:spPr>
      </p:pic>
      <p:pic>
        <p:nvPicPr>
          <p:cNvPr id="6" name="Graphic 5" descr="Vrouw met een knot">
            <a:extLst>
              <a:ext uri="{FF2B5EF4-FFF2-40B4-BE49-F238E27FC236}">
                <a16:creationId xmlns:a16="http://schemas.microsoft.com/office/drawing/2014/main" id="{22B8E7AD-4CC9-1347-88E3-4CB037EB8E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21568" y="521331"/>
            <a:ext cx="4321933" cy="4774228"/>
          </a:xfrm>
          <a:prstGeom prst="rect">
            <a:avLst/>
          </a:prstGeom>
        </p:spPr>
      </p:pic>
      <p:pic>
        <p:nvPicPr>
          <p:cNvPr id="12" name="Graphic 11" descr="Verward gezicht">
            <a:extLst>
              <a:ext uri="{FF2B5EF4-FFF2-40B4-BE49-F238E27FC236}">
                <a16:creationId xmlns:a16="http://schemas.microsoft.com/office/drawing/2014/main" id="{0BC61832-5A1C-48BA-2983-5F6D85F47EB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34518" y="2879607"/>
            <a:ext cx="1608162" cy="2010202"/>
          </a:xfrm>
          <a:prstGeom prst="rect">
            <a:avLst/>
          </a:prstGeom>
        </p:spPr>
      </p:pic>
      <p:sp>
        <p:nvSpPr>
          <p:cNvPr id="15" name="Tekstvak 14">
            <a:extLst>
              <a:ext uri="{FF2B5EF4-FFF2-40B4-BE49-F238E27FC236}">
                <a16:creationId xmlns:a16="http://schemas.microsoft.com/office/drawing/2014/main" id="{0641BC7D-79BE-FB62-39D0-647EDFBB2AA7}"/>
              </a:ext>
            </a:extLst>
          </p:cNvPr>
          <p:cNvSpPr txBox="1"/>
          <p:nvPr/>
        </p:nvSpPr>
        <p:spPr>
          <a:xfrm>
            <a:off x="10089231" y="5753100"/>
            <a:ext cx="7970169" cy="3323987"/>
          </a:xfrm>
          <a:prstGeom prst="rect">
            <a:avLst/>
          </a:prstGeom>
          <a:noFill/>
        </p:spPr>
        <p:txBody>
          <a:bodyPr wrap="square" rtlCol="0">
            <a:spAutoFit/>
          </a:bodyPr>
          <a:lstStyle/>
          <a:p>
            <a:r>
              <a:rPr lang="nl-NL" sz="3000" b="1" i="0" dirty="0">
                <a:effectLst/>
                <a:latin typeface="arial" panose="020B0604020202020204" pitchFamily="34" charset="0"/>
              </a:rPr>
              <a:t>Adviseur duurzame leefomgeving:</a:t>
            </a:r>
          </a:p>
          <a:p>
            <a:endParaRPr lang="nl-NL" sz="3000" b="1" dirty="0">
              <a:latin typeface="arial" panose="020B0604020202020204" pitchFamily="34" charset="0"/>
            </a:endParaRPr>
          </a:p>
          <a:p>
            <a:r>
              <a:rPr lang="nl-NL" sz="3000" b="1" i="0" dirty="0">
                <a:effectLst/>
                <a:latin typeface="arial" panose="020B0604020202020204" pitchFamily="34" charset="0"/>
              </a:rPr>
              <a:t>Je organiseert of begeleidt projecten.</a:t>
            </a:r>
            <a:r>
              <a:rPr lang="nl-NL" sz="3000" b="0" i="0" dirty="0">
                <a:effectLst/>
                <a:latin typeface="arial" panose="020B0604020202020204" pitchFamily="34" charset="0"/>
              </a:rPr>
              <a:t> </a:t>
            </a:r>
            <a:r>
              <a:rPr lang="nl-NL" sz="3000" b="1" i="0" dirty="0">
                <a:effectLst/>
                <a:latin typeface="arial" panose="020B0604020202020204" pitchFamily="34" charset="0"/>
              </a:rPr>
              <a:t>Je volgt de trends en ontwikkelingen op het gebied van duurzame ontwikkeling van de leefomgeving</a:t>
            </a:r>
            <a:r>
              <a:rPr lang="nl-NL" sz="3000" b="0" i="0" dirty="0">
                <a:effectLst/>
                <a:latin typeface="arial" panose="020B0604020202020204" pitchFamily="34" charset="0"/>
              </a:rPr>
              <a:t>. Bij al je werkzaamheden weeg je af of het goed is voor de mens.</a:t>
            </a:r>
            <a:endParaRPr lang="nl-NL" sz="3000" dirty="0"/>
          </a:p>
        </p:txBody>
      </p:sp>
    </p:spTree>
    <p:extLst>
      <p:ext uri="{BB962C8B-B14F-4D97-AF65-F5344CB8AC3E}">
        <p14:creationId xmlns:p14="http://schemas.microsoft.com/office/powerpoint/2010/main" val="197542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5AE1288-8C85-0532-DB90-1966475AB0A7}"/>
              </a:ext>
            </a:extLst>
          </p:cNvPr>
          <p:cNvSpPr txBox="1"/>
          <p:nvPr/>
        </p:nvSpPr>
        <p:spPr>
          <a:xfrm>
            <a:off x="609600" y="876300"/>
            <a:ext cx="7315200" cy="861774"/>
          </a:xfrm>
          <a:prstGeom prst="rect">
            <a:avLst/>
          </a:prstGeom>
          <a:noFill/>
        </p:spPr>
        <p:txBody>
          <a:bodyPr wrap="square" rtlCol="0">
            <a:spAutoFit/>
          </a:bodyPr>
          <a:lstStyle/>
          <a:p>
            <a:r>
              <a:rPr lang="nl-NL" sz="5000" dirty="0">
                <a:latin typeface="+mj-lt"/>
              </a:rPr>
              <a:t>VERBANDEN LEGGEN…</a:t>
            </a:r>
          </a:p>
        </p:txBody>
      </p:sp>
      <p:sp>
        <p:nvSpPr>
          <p:cNvPr id="3" name="Tekstvak 2">
            <a:extLst>
              <a:ext uri="{FF2B5EF4-FFF2-40B4-BE49-F238E27FC236}">
                <a16:creationId xmlns:a16="http://schemas.microsoft.com/office/drawing/2014/main" id="{B2142EAF-6019-3A07-E38D-8711B073E287}"/>
              </a:ext>
            </a:extLst>
          </p:cNvPr>
          <p:cNvSpPr txBox="1"/>
          <p:nvPr/>
        </p:nvSpPr>
        <p:spPr>
          <a:xfrm>
            <a:off x="381000" y="3750811"/>
            <a:ext cx="12649200" cy="2785378"/>
          </a:xfrm>
          <a:prstGeom prst="rect">
            <a:avLst/>
          </a:prstGeom>
          <a:noFill/>
        </p:spPr>
        <p:txBody>
          <a:bodyPr wrap="square" rtlCol="0">
            <a:spAutoFit/>
          </a:bodyPr>
          <a:lstStyle/>
          <a:p>
            <a:r>
              <a:rPr lang="nl-NL" sz="3500" dirty="0"/>
              <a:t>Per groep krijgen jullie een lijst met de begrippen van deze periode. </a:t>
            </a:r>
          </a:p>
          <a:p>
            <a:r>
              <a:rPr lang="nl-NL" sz="3500" dirty="0"/>
              <a:t>Voor elk begrip gaan jullie kijken hoe jullie dit kunnen koppelen aan het begrip ‘leefbaarheid’ van vorige periode. </a:t>
            </a:r>
          </a:p>
          <a:p>
            <a:endParaRPr lang="nl-NL" sz="3500" dirty="0"/>
          </a:p>
          <a:p>
            <a:r>
              <a:rPr lang="nl-NL" sz="3500" dirty="0"/>
              <a:t>Schrijf op het A3 jullie namen, we gaan hier volgende les mee door. </a:t>
            </a:r>
          </a:p>
        </p:txBody>
      </p:sp>
    </p:spTree>
    <p:extLst>
      <p:ext uri="{BB962C8B-B14F-4D97-AF65-F5344CB8AC3E}">
        <p14:creationId xmlns:p14="http://schemas.microsoft.com/office/powerpoint/2010/main" val="73371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AA9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727706" y="3328580"/>
            <a:ext cx="5566431" cy="532975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369" y="3075444"/>
            <a:ext cx="5643052" cy="5836030"/>
          </a:xfrm>
          <a:prstGeom prst="rect">
            <a:avLst/>
          </a:prstGeom>
        </p:spPr>
      </p:pic>
      <p:sp>
        <p:nvSpPr>
          <p:cNvPr id="4" name="TextBox 4"/>
          <p:cNvSpPr txBox="1"/>
          <p:nvPr/>
        </p:nvSpPr>
        <p:spPr>
          <a:xfrm>
            <a:off x="6477" y="952500"/>
            <a:ext cx="11027667" cy="1782412"/>
          </a:xfrm>
          <a:prstGeom prst="rect">
            <a:avLst/>
          </a:prstGeom>
        </p:spPr>
        <p:txBody>
          <a:bodyPr lIns="0" tIns="0" rIns="0" bIns="0" rtlCol="0" anchor="t">
            <a:spAutoFit/>
          </a:bodyPr>
          <a:lstStyle/>
          <a:p>
            <a:pPr algn="ctr">
              <a:lnSpc>
                <a:spcPts val="12960"/>
              </a:lnSpc>
            </a:pPr>
            <a:r>
              <a:rPr lang="en-US" sz="14400" dirty="0">
                <a:solidFill>
                  <a:srgbClr val="4B7982"/>
                </a:solidFill>
                <a:latin typeface="CS Gordon Serif"/>
              </a:rPr>
              <a:t>AGENDA</a:t>
            </a:r>
          </a:p>
        </p:txBody>
      </p:sp>
      <p:sp>
        <p:nvSpPr>
          <p:cNvPr id="5" name="TextBox 5"/>
          <p:cNvSpPr txBox="1"/>
          <p:nvPr/>
        </p:nvSpPr>
        <p:spPr>
          <a:xfrm>
            <a:off x="993863" y="4808070"/>
            <a:ext cx="4290063" cy="2321085"/>
          </a:xfrm>
          <a:prstGeom prst="rect">
            <a:avLst/>
          </a:prstGeom>
        </p:spPr>
        <p:txBody>
          <a:bodyPr wrap="square" lIns="0" tIns="0" rIns="0" bIns="0" rtlCol="0" anchor="t">
            <a:spAutoFit/>
          </a:bodyPr>
          <a:lstStyle/>
          <a:p>
            <a:pPr algn="ctr">
              <a:lnSpc>
                <a:spcPts val="6299"/>
              </a:lnSpc>
            </a:pPr>
            <a:r>
              <a:rPr lang="en-US" sz="4500" dirty="0" err="1">
                <a:solidFill>
                  <a:srgbClr val="000000"/>
                </a:solidFill>
                <a:latin typeface="Open Sans"/>
              </a:rPr>
              <a:t>Terugblik</a:t>
            </a:r>
            <a:r>
              <a:rPr lang="en-US" sz="4500" dirty="0">
                <a:solidFill>
                  <a:srgbClr val="000000"/>
                </a:solidFill>
                <a:latin typeface="Open Sans"/>
              </a:rPr>
              <a:t> </a:t>
            </a:r>
          </a:p>
          <a:p>
            <a:pPr algn="ctr">
              <a:lnSpc>
                <a:spcPts val="6299"/>
              </a:lnSpc>
            </a:pPr>
            <a:r>
              <a:rPr lang="en-US" sz="3000" dirty="0" err="1">
                <a:solidFill>
                  <a:srgbClr val="000000"/>
                </a:solidFill>
                <a:latin typeface="Open Sans"/>
              </a:rPr>
              <a:t>Begrippen</a:t>
            </a:r>
            <a:r>
              <a:rPr lang="en-US" sz="3000" dirty="0">
                <a:solidFill>
                  <a:srgbClr val="000000"/>
                </a:solidFill>
                <a:latin typeface="Open Sans"/>
              </a:rPr>
              <a:t> </a:t>
            </a:r>
            <a:r>
              <a:rPr lang="en-US" sz="3000" dirty="0" err="1">
                <a:solidFill>
                  <a:srgbClr val="000000"/>
                </a:solidFill>
                <a:latin typeface="Open Sans"/>
              </a:rPr>
              <a:t>herhaling</a:t>
            </a:r>
            <a:r>
              <a:rPr lang="en-US" sz="3000" dirty="0">
                <a:solidFill>
                  <a:srgbClr val="000000"/>
                </a:solidFill>
                <a:latin typeface="Open Sans"/>
              </a:rPr>
              <a:t> </a:t>
            </a:r>
            <a:r>
              <a:rPr lang="en-US" sz="3000" dirty="0" err="1">
                <a:solidFill>
                  <a:srgbClr val="000000"/>
                </a:solidFill>
                <a:latin typeface="Open Sans"/>
              </a:rPr>
              <a:t>periode</a:t>
            </a:r>
            <a:r>
              <a:rPr lang="en-US" sz="3000" dirty="0">
                <a:solidFill>
                  <a:srgbClr val="000000"/>
                </a:solidFill>
                <a:latin typeface="Open Sans"/>
              </a:rPr>
              <a:t> 1 </a:t>
            </a:r>
            <a:r>
              <a:rPr lang="en-US" sz="3000" dirty="0" err="1">
                <a:solidFill>
                  <a:srgbClr val="000000"/>
                </a:solidFill>
                <a:latin typeface="Open Sans"/>
              </a:rPr>
              <a:t>en</a:t>
            </a:r>
            <a:r>
              <a:rPr lang="en-US" sz="3000" dirty="0">
                <a:solidFill>
                  <a:srgbClr val="000000"/>
                </a:solidFill>
                <a:latin typeface="Open Sans"/>
              </a:rPr>
              <a:t> 2</a:t>
            </a:r>
          </a:p>
        </p:txBody>
      </p:sp>
      <p:sp>
        <p:nvSpPr>
          <p:cNvPr id="6" name="TextBox 6"/>
          <p:cNvSpPr txBox="1"/>
          <p:nvPr/>
        </p:nvSpPr>
        <p:spPr>
          <a:xfrm>
            <a:off x="12082031" y="4808070"/>
            <a:ext cx="4857780" cy="2370777"/>
          </a:xfrm>
          <a:prstGeom prst="rect">
            <a:avLst/>
          </a:prstGeom>
        </p:spPr>
        <p:txBody>
          <a:bodyPr lIns="0" tIns="0" rIns="0" bIns="0" rtlCol="0" anchor="t">
            <a:spAutoFit/>
          </a:bodyPr>
          <a:lstStyle/>
          <a:p>
            <a:pPr algn="ctr">
              <a:lnSpc>
                <a:spcPts val="6299"/>
              </a:lnSpc>
            </a:pPr>
            <a:r>
              <a:rPr lang="en-US" sz="4500" dirty="0" err="1">
                <a:solidFill>
                  <a:srgbClr val="000000"/>
                </a:solidFill>
                <a:latin typeface="Open Sans"/>
              </a:rPr>
              <a:t>Vooruitblik</a:t>
            </a:r>
            <a:endParaRPr lang="en-US" sz="4500" dirty="0">
              <a:solidFill>
                <a:srgbClr val="000000"/>
              </a:solidFill>
              <a:latin typeface="Open Sans"/>
            </a:endParaRPr>
          </a:p>
          <a:p>
            <a:pPr algn="ctr">
              <a:lnSpc>
                <a:spcPts val="6299"/>
              </a:lnSpc>
            </a:pPr>
            <a:r>
              <a:rPr lang="en-US" sz="3000" dirty="0" err="1">
                <a:solidFill>
                  <a:srgbClr val="000000"/>
                </a:solidFill>
                <a:latin typeface="Open Sans"/>
              </a:rPr>
              <a:t>Zijn</a:t>
            </a:r>
            <a:r>
              <a:rPr lang="en-US" sz="3000" dirty="0">
                <a:solidFill>
                  <a:srgbClr val="000000"/>
                </a:solidFill>
                <a:latin typeface="Open Sans"/>
              </a:rPr>
              <a:t> er </a:t>
            </a:r>
            <a:r>
              <a:rPr lang="en-US" sz="3000" dirty="0" err="1">
                <a:solidFill>
                  <a:srgbClr val="000000"/>
                </a:solidFill>
                <a:latin typeface="Open Sans"/>
              </a:rPr>
              <a:t>nog</a:t>
            </a:r>
            <a:r>
              <a:rPr lang="en-US" sz="3000" dirty="0">
                <a:solidFill>
                  <a:srgbClr val="000000"/>
                </a:solidFill>
                <a:latin typeface="Open Sans"/>
              </a:rPr>
              <a:t> </a:t>
            </a:r>
            <a:r>
              <a:rPr lang="en-US" sz="3000" dirty="0" err="1">
                <a:solidFill>
                  <a:srgbClr val="000000"/>
                </a:solidFill>
                <a:latin typeface="Open Sans"/>
              </a:rPr>
              <a:t>begrippen</a:t>
            </a:r>
            <a:r>
              <a:rPr lang="en-US" sz="3000" dirty="0">
                <a:solidFill>
                  <a:srgbClr val="000000"/>
                </a:solidFill>
                <a:latin typeface="Open Sans"/>
              </a:rPr>
              <a:t> die </a:t>
            </a:r>
            <a:r>
              <a:rPr lang="en-US" sz="3000" dirty="0" err="1">
                <a:solidFill>
                  <a:srgbClr val="000000"/>
                </a:solidFill>
                <a:latin typeface="Open Sans"/>
              </a:rPr>
              <a:t>lastig</a:t>
            </a:r>
            <a:r>
              <a:rPr lang="en-US" sz="3000" dirty="0">
                <a:solidFill>
                  <a:srgbClr val="000000"/>
                </a:solidFill>
                <a:latin typeface="Open Sans"/>
              </a:rPr>
              <a:t> </a:t>
            </a:r>
            <a:r>
              <a:rPr lang="en-US" sz="3000" dirty="0" err="1">
                <a:solidFill>
                  <a:srgbClr val="000000"/>
                </a:solidFill>
                <a:latin typeface="Open Sans"/>
              </a:rPr>
              <a:t>zijn</a:t>
            </a:r>
            <a:r>
              <a:rPr lang="en-US" sz="3000" dirty="0">
                <a:solidFill>
                  <a:srgbClr val="000000"/>
                </a:solidFill>
                <a:latin typeface="Open Sans"/>
              </a:rPr>
              <a:t>? </a:t>
            </a:r>
            <a:r>
              <a:rPr lang="en-US" sz="4500" dirty="0">
                <a:solidFill>
                  <a:srgbClr val="000000"/>
                </a:solidFill>
                <a:latin typeface="Open Sans"/>
              </a:rPr>
              <a:t> </a:t>
            </a:r>
          </a:p>
        </p:txBody>
      </p:sp>
      <p:pic>
        <p:nvPicPr>
          <p:cNvPr id="7" name="Picture 3">
            <a:extLst>
              <a:ext uri="{FF2B5EF4-FFF2-40B4-BE49-F238E27FC236}">
                <a16:creationId xmlns:a16="http://schemas.microsoft.com/office/drawing/2014/main" id="{83E0B5F1-0E1F-E8B0-BFB2-F3AA05A5EDB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6091748" y="3075444"/>
            <a:ext cx="5643052" cy="5836030"/>
          </a:xfrm>
          <a:prstGeom prst="rect">
            <a:avLst/>
          </a:prstGeom>
        </p:spPr>
      </p:pic>
      <p:sp>
        <p:nvSpPr>
          <p:cNvPr id="8" name="TextBox 5">
            <a:extLst>
              <a:ext uri="{FF2B5EF4-FFF2-40B4-BE49-F238E27FC236}">
                <a16:creationId xmlns:a16="http://schemas.microsoft.com/office/drawing/2014/main" id="{E522C8F8-E357-CD12-51EC-067088DEA92B}"/>
              </a:ext>
            </a:extLst>
          </p:cNvPr>
          <p:cNvSpPr txBox="1"/>
          <p:nvPr/>
        </p:nvSpPr>
        <p:spPr>
          <a:xfrm>
            <a:off x="6682737" y="4800450"/>
            <a:ext cx="4290063" cy="2321085"/>
          </a:xfrm>
          <a:prstGeom prst="rect">
            <a:avLst/>
          </a:prstGeom>
        </p:spPr>
        <p:txBody>
          <a:bodyPr wrap="square" lIns="0" tIns="0" rIns="0" bIns="0" rtlCol="0" anchor="t">
            <a:spAutoFit/>
          </a:bodyPr>
          <a:lstStyle/>
          <a:p>
            <a:pPr algn="ctr">
              <a:lnSpc>
                <a:spcPts val="6299"/>
              </a:lnSpc>
            </a:pPr>
            <a:r>
              <a:rPr lang="en-US" sz="4500" dirty="0" err="1">
                <a:solidFill>
                  <a:srgbClr val="000000"/>
                </a:solidFill>
                <a:latin typeface="Open Sans"/>
              </a:rPr>
              <a:t>Lesstof</a:t>
            </a:r>
            <a:r>
              <a:rPr lang="en-US" sz="4500" dirty="0">
                <a:solidFill>
                  <a:srgbClr val="000000"/>
                </a:solidFill>
                <a:latin typeface="Open Sans"/>
              </a:rPr>
              <a:t> les 6 </a:t>
            </a:r>
          </a:p>
          <a:p>
            <a:pPr algn="ctr">
              <a:lnSpc>
                <a:spcPts val="6299"/>
              </a:lnSpc>
            </a:pPr>
            <a:r>
              <a:rPr lang="en-US" sz="3000" dirty="0" err="1">
                <a:solidFill>
                  <a:srgbClr val="000000"/>
                </a:solidFill>
                <a:latin typeface="Open Sans"/>
              </a:rPr>
              <a:t>Sociale</a:t>
            </a:r>
            <a:r>
              <a:rPr lang="en-US" sz="3000" dirty="0">
                <a:solidFill>
                  <a:srgbClr val="000000"/>
                </a:solidFill>
                <a:latin typeface="Open Sans"/>
              </a:rPr>
              <a:t> </a:t>
            </a:r>
            <a:r>
              <a:rPr lang="en-US" sz="3000" dirty="0" err="1">
                <a:solidFill>
                  <a:srgbClr val="000000"/>
                </a:solidFill>
                <a:latin typeface="Open Sans"/>
              </a:rPr>
              <a:t>leefbaarheid</a:t>
            </a:r>
            <a:r>
              <a:rPr lang="en-US" sz="3000" dirty="0">
                <a:solidFill>
                  <a:srgbClr val="000000"/>
                </a:solidFill>
                <a:latin typeface="Open Sans"/>
              </a:rPr>
              <a:t>, partners </a:t>
            </a:r>
            <a:r>
              <a:rPr lang="en-US" sz="3000" dirty="0" err="1">
                <a:solidFill>
                  <a:srgbClr val="000000"/>
                </a:solidFill>
                <a:latin typeface="Open Sans"/>
              </a:rPr>
              <a:t>en</a:t>
            </a:r>
            <a:r>
              <a:rPr lang="en-US" sz="3000" dirty="0">
                <a:solidFill>
                  <a:srgbClr val="000000"/>
                </a:solidFill>
                <a:latin typeface="Open Sans"/>
              </a:rPr>
              <a:t> geld</a:t>
            </a:r>
          </a:p>
        </p:txBody>
      </p:sp>
    </p:spTree>
    <p:extLst>
      <p:ext uri="{BB962C8B-B14F-4D97-AF65-F5344CB8AC3E}">
        <p14:creationId xmlns:p14="http://schemas.microsoft.com/office/powerpoint/2010/main" val="333616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26D4176-4BC7-943E-CD37-8823860684D9}"/>
              </a:ext>
            </a:extLst>
          </p:cNvPr>
          <p:cNvSpPr txBox="1"/>
          <p:nvPr/>
        </p:nvSpPr>
        <p:spPr>
          <a:xfrm>
            <a:off x="609600" y="876300"/>
            <a:ext cx="7315200" cy="861774"/>
          </a:xfrm>
          <a:prstGeom prst="rect">
            <a:avLst/>
          </a:prstGeom>
          <a:noFill/>
        </p:spPr>
        <p:txBody>
          <a:bodyPr wrap="square" rtlCol="0">
            <a:spAutoFit/>
          </a:bodyPr>
          <a:lstStyle/>
          <a:p>
            <a:r>
              <a:rPr lang="nl-NL" sz="5000" dirty="0">
                <a:latin typeface="+mj-lt"/>
              </a:rPr>
              <a:t>VOLGENDE WEEK…</a:t>
            </a:r>
          </a:p>
        </p:txBody>
      </p:sp>
      <p:sp>
        <p:nvSpPr>
          <p:cNvPr id="3" name="Tekstvak 2">
            <a:extLst>
              <a:ext uri="{FF2B5EF4-FFF2-40B4-BE49-F238E27FC236}">
                <a16:creationId xmlns:a16="http://schemas.microsoft.com/office/drawing/2014/main" id="{F496C46E-6D19-C999-EDC5-9361CED1735B}"/>
              </a:ext>
            </a:extLst>
          </p:cNvPr>
          <p:cNvSpPr txBox="1"/>
          <p:nvPr/>
        </p:nvSpPr>
        <p:spPr>
          <a:xfrm>
            <a:off x="381000" y="3750811"/>
            <a:ext cx="12649200" cy="3323987"/>
          </a:xfrm>
          <a:prstGeom prst="rect">
            <a:avLst/>
          </a:prstGeom>
          <a:noFill/>
        </p:spPr>
        <p:txBody>
          <a:bodyPr wrap="square" rtlCol="0">
            <a:spAutoFit/>
          </a:bodyPr>
          <a:lstStyle/>
          <a:p>
            <a:r>
              <a:rPr lang="nl-NL" sz="3500" dirty="0"/>
              <a:t>Volgende week de laatste week vóór de toets. We gaan deze les de lesstof doorspreken, kijken naar leermanieren en verder met jullie A3. </a:t>
            </a:r>
          </a:p>
          <a:p>
            <a:endParaRPr lang="nl-NL" sz="3500" dirty="0"/>
          </a:p>
          <a:p>
            <a:r>
              <a:rPr lang="nl-NL" sz="3500" dirty="0"/>
              <a:t>Mochten er gedurende deze week nog andere vragen zijn of onduidelijkheden geef ze aan. Via teams mag ook!</a:t>
            </a:r>
          </a:p>
        </p:txBody>
      </p:sp>
      <p:pic>
        <p:nvPicPr>
          <p:cNvPr id="5" name="Afbeelding 4">
            <a:extLst>
              <a:ext uri="{FF2B5EF4-FFF2-40B4-BE49-F238E27FC236}">
                <a16:creationId xmlns:a16="http://schemas.microsoft.com/office/drawing/2014/main" id="{DA26530E-B8B8-28C7-605F-FB1B00C96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7600" y="621631"/>
            <a:ext cx="7945831" cy="9683416"/>
          </a:xfrm>
          <a:prstGeom prst="rect">
            <a:avLst/>
          </a:prstGeom>
        </p:spPr>
      </p:pic>
    </p:spTree>
    <p:extLst>
      <p:ext uri="{BB962C8B-B14F-4D97-AF65-F5344CB8AC3E}">
        <p14:creationId xmlns:p14="http://schemas.microsoft.com/office/powerpoint/2010/main" val="18376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
        <p:cNvGrpSpPr/>
        <p:nvPr/>
      </p:nvGrpSpPr>
      <p:grpSpPr>
        <a:xfrm>
          <a:off x="0" y="0"/>
          <a:ext cx="0" cy="0"/>
          <a:chOff x="0" y="0"/>
          <a:chExt cx="0" cy="0"/>
        </a:xfrm>
      </p:grpSpPr>
      <p:sp>
        <p:nvSpPr>
          <p:cNvPr id="4" name="TextBox 4"/>
          <p:cNvSpPr txBox="1"/>
          <p:nvPr/>
        </p:nvSpPr>
        <p:spPr>
          <a:xfrm>
            <a:off x="838200" y="1333500"/>
            <a:ext cx="12573000" cy="2497671"/>
          </a:xfrm>
          <a:prstGeom prst="rect">
            <a:avLst/>
          </a:prstGeom>
        </p:spPr>
        <p:txBody>
          <a:bodyPr wrap="square" lIns="0" tIns="0" rIns="0" bIns="0" rtlCol="0" anchor="t">
            <a:spAutoFit/>
          </a:bodyPr>
          <a:lstStyle/>
          <a:p>
            <a:pPr algn="ctr">
              <a:lnSpc>
                <a:spcPct val="200000"/>
              </a:lnSpc>
            </a:pPr>
            <a:r>
              <a:rPr lang="en-US" sz="4400" dirty="0" err="1">
                <a:solidFill>
                  <a:srgbClr val="4B7982"/>
                </a:solidFill>
                <a:latin typeface="CS Gordon Serif"/>
              </a:rPr>
              <a:t>Bedankt</a:t>
            </a:r>
            <a:r>
              <a:rPr lang="en-US" sz="4400" dirty="0">
                <a:solidFill>
                  <a:srgbClr val="4B7982"/>
                </a:solidFill>
                <a:latin typeface="CS Gordon Serif"/>
              </a:rPr>
              <a:t> </a:t>
            </a:r>
            <a:r>
              <a:rPr lang="en-US" sz="4400" dirty="0" err="1">
                <a:solidFill>
                  <a:srgbClr val="4B7982"/>
                </a:solidFill>
                <a:latin typeface="CS Gordon Serif"/>
              </a:rPr>
              <a:t>voor</a:t>
            </a:r>
            <a:r>
              <a:rPr lang="en-US" sz="4400" dirty="0">
                <a:solidFill>
                  <a:srgbClr val="4B7982"/>
                </a:solidFill>
                <a:latin typeface="CS Gordon Serif"/>
              </a:rPr>
              <a:t> </a:t>
            </a:r>
            <a:r>
              <a:rPr lang="en-US" sz="4400" dirty="0" err="1">
                <a:solidFill>
                  <a:srgbClr val="4B7982"/>
                </a:solidFill>
                <a:latin typeface="CS Gordon Serif"/>
              </a:rPr>
              <a:t>jullie</a:t>
            </a:r>
            <a:r>
              <a:rPr lang="en-US" sz="4400" dirty="0">
                <a:solidFill>
                  <a:srgbClr val="4B7982"/>
                </a:solidFill>
                <a:latin typeface="CS Gordon Serif"/>
              </a:rPr>
              <a:t> </a:t>
            </a:r>
            <a:r>
              <a:rPr lang="en-US" sz="4400" dirty="0" err="1">
                <a:solidFill>
                  <a:srgbClr val="4B7982"/>
                </a:solidFill>
                <a:latin typeface="CS Gordon Serif"/>
              </a:rPr>
              <a:t>inzet</a:t>
            </a:r>
            <a:endParaRPr lang="en-US" sz="4400" dirty="0">
              <a:solidFill>
                <a:srgbClr val="4B7982"/>
              </a:solidFill>
              <a:latin typeface="CS Gordon Serif"/>
            </a:endParaRPr>
          </a:p>
          <a:p>
            <a:pPr algn="ctr">
              <a:lnSpc>
                <a:spcPct val="200000"/>
              </a:lnSpc>
            </a:pPr>
            <a:r>
              <a:rPr lang="en-US" sz="4400" dirty="0">
                <a:solidFill>
                  <a:srgbClr val="4B7982"/>
                </a:solidFill>
                <a:latin typeface="CS Gordon Serif"/>
              </a:rPr>
              <a:t>EN TOT </a:t>
            </a:r>
            <a:r>
              <a:rPr lang="nl-NL" sz="4400" dirty="0" err="1">
                <a:solidFill>
                  <a:srgbClr val="4B7982"/>
                </a:solidFill>
                <a:latin typeface="CS Gordon Serif"/>
              </a:rPr>
              <a:t>VOLGENDe</a:t>
            </a:r>
            <a:r>
              <a:rPr lang="en-US" sz="4400" dirty="0">
                <a:solidFill>
                  <a:srgbClr val="4B7982"/>
                </a:solidFill>
                <a:latin typeface="CS Gordon Serif"/>
              </a:rPr>
              <a:t> week!</a:t>
            </a:r>
          </a:p>
        </p:txBody>
      </p:sp>
      <p:pic>
        <p:nvPicPr>
          <p:cNvPr id="6" name="Afbeelding 5">
            <a:extLst>
              <a:ext uri="{FF2B5EF4-FFF2-40B4-BE49-F238E27FC236}">
                <a16:creationId xmlns:a16="http://schemas.microsoft.com/office/drawing/2014/main" id="{4F08D0FC-D772-1C10-07B4-8627C6CF7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397" y="5465401"/>
            <a:ext cx="11758603" cy="482159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AA9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727706" y="3328580"/>
            <a:ext cx="5566431" cy="532975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369" y="3075444"/>
            <a:ext cx="5643052" cy="5836030"/>
          </a:xfrm>
          <a:prstGeom prst="rect">
            <a:avLst/>
          </a:prstGeom>
        </p:spPr>
      </p:pic>
      <p:sp>
        <p:nvSpPr>
          <p:cNvPr id="4" name="TextBox 4"/>
          <p:cNvSpPr txBox="1"/>
          <p:nvPr/>
        </p:nvSpPr>
        <p:spPr>
          <a:xfrm>
            <a:off x="6477" y="952500"/>
            <a:ext cx="11027667" cy="1782412"/>
          </a:xfrm>
          <a:prstGeom prst="rect">
            <a:avLst/>
          </a:prstGeom>
        </p:spPr>
        <p:txBody>
          <a:bodyPr lIns="0" tIns="0" rIns="0" bIns="0" rtlCol="0" anchor="t">
            <a:spAutoFit/>
          </a:bodyPr>
          <a:lstStyle/>
          <a:p>
            <a:pPr algn="ctr">
              <a:lnSpc>
                <a:spcPts val="12960"/>
              </a:lnSpc>
            </a:pPr>
            <a:r>
              <a:rPr lang="en-US" sz="14400" dirty="0">
                <a:solidFill>
                  <a:srgbClr val="4B7982"/>
                </a:solidFill>
                <a:latin typeface="CS Gordon Serif"/>
              </a:rPr>
              <a:t>AGENDA</a:t>
            </a:r>
          </a:p>
        </p:txBody>
      </p:sp>
      <p:sp>
        <p:nvSpPr>
          <p:cNvPr id="5" name="TextBox 5"/>
          <p:cNvSpPr txBox="1"/>
          <p:nvPr/>
        </p:nvSpPr>
        <p:spPr>
          <a:xfrm>
            <a:off x="993863" y="4808070"/>
            <a:ext cx="4290063" cy="2321085"/>
          </a:xfrm>
          <a:prstGeom prst="rect">
            <a:avLst/>
          </a:prstGeom>
        </p:spPr>
        <p:txBody>
          <a:bodyPr wrap="square" lIns="0" tIns="0" rIns="0" bIns="0" rtlCol="0" anchor="t">
            <a:spAutoFit/>
          </a:bodyPr>
          <a:lstStyle/>
          <a:p>
            <a:pPr algn="ctr">
              <a:lnSpc>
                <a:spcPts val="6299"/>
              </a:lnSpc>
            </a:pPr>
            <a:r>
              <a:rPr lang="en-US" sz="4500" dirty="0" err="1">
                <a:solidFill>
                  <a:srgbClr val="000000"/>
                </a:solidFill>
                <a:latin typeface="Open Sans"/>
              </a:rPr>
              <a:t>Terugblik</a:t>
            </a:r>
            <a:r>
              <a:rPr lang="en-US" sz="4500" dirty="0">
                <a:solidFill>
                  <a:srgbClr val="000000"/>
                </a:solidFill>
                <a:latin typeface="Open Sans"/>
              </a:rPr>
              <a:t> </a:t>
            </a:r>
          </a:p>
          <a:p>
            <a:pPr algn="ctr">
              <a:lnSpc>
                <a:spcPts val="6299"/>
              </a:lnSpc>
            </a:pPr>
            <a:r>
              <a:rPr lang="en-US" sz="3000" dirty="0" err="1">
                <a:solidFill>
                  <a:srgbClr val="000000"/>
                </a:solidFill>
                <a:latin typeface="Open Sans"/>
              </a:rPr>
              <a:t>Begrippen</a:t>
            </a:r>
            <a:r>
              <a:rPr lang="en-US" sz="3000" dirty="0">
                <a:solidFill>
                  <a:srgbClr val="000000"/>
                </a:solidFill>
                <a:latin typeface="Open Sans"/>
              </a:rPr>
              <a:t> </a:t>
            </a:r>
            <a:r>
              <a:rPr lang="en-US" sz="3000" dirty="0" err="1">
                <a:solidFill>
                  <a:srgbClr val="000000"/>
                </a:solidFill>
                <a:latin typeface="Open Sans"/>
              </a:rPr>
              <a:t>herhaling</a:t>
            </a:r>
            <a:r>
              <a:rPr lang="en-US" sz="3000" dirty="0">
                <a:solidFill>
                  <a:srgbClr val="000000"/>
                </a:solidFill>
                <a:latin typeface="Open Sans"/>
              </a:rPr>
              <a:t> </a:t>
            </a:r>
            <a:r>
              <a:rPr lang="en-US" sz="3000" dirty="0" err="1">
                <a:solidFill>
                  <a:srgbClr val="000000"/>
                </a:solidFill>
                <a:latin typeface="Open Sans"/>
              </a:rPr>
              <a:t>periode</a:t>
            </a:r>
            <a:r>
              <a:rPr lang="en-US" sz="3000" dirty="0">
                <a:solidFill>
                  <a:srgbClr val="000000"/>
                </a:solidFill>
                <a:latin typeface="Open Sans"/>
              </a:rPr>
              <a:t> 1 </a:t>
            </a:r>
            <a:r>
              <a:rPr lang="en-US" sz="3000" dirty="0" err="1">
                <a:solidFill>
                  <a:srgbClr val="000000"/>
                </a:solidFill>
                <a:latin typeface="Open Sans"/>
              </a:rPr>
              <a:t>en</a:t>
            </a:r>
            <a:r>
              <a:rPr lang="en-US" sz="3000" dirty="0">
                <a:solidFill>
                  <a:srgbClr val="000000"/>
                </a:solidFill>
                <a:latin typeface="Open Sans"/>
              </a:rPr>
              <a:t> 2</a:t>
            </a:r>
          </a:p>
        </p:txBody>
      </p:sp>
      <p:sp>
        <p:nvSpPr>
          <p:cNvPr id="6" name="TextBox 6"/>
          <p:cNvSpPr txBox="1"/>
          <p:nvPr/>
        </p:nvSpPr>
        <p:spPr>
          <a:xfrm>
            <a:off x="12082031" y="4808070"/>
            <a:ext cx="4857780" cy="2370777"/>
          </a:xfrm>
          <a:prstGeom prst="rect">
            <a:avLst/>
          </a:prstGeom>
        </p:spPr>
        <p:txBody>
          <a:bodyPr lIns="0" tIns="0" rIns="0" bIns="0" rtlCol="0" anchor="t">
            <a:spAutoFit/>
          </a:bodyPr>
          <a:lstStyle/>
          <a:p>
            <a:pPr algn="ctr">
              <a:lnSpc>
                <a:spcPts val="6299"/>
              </a:lnSpc>
            </a:pPr>
            <a:r>
              <a:rPr lang="en-US" sz="4500" dirty="0" err="1">
                <a:solidFill>
                  <a:srgbClr val="000000"/>
                </a:solidFill>
                <a:latin typeface="Open Sans"/>
              </a:rPr>
              <a:t>Vooruitblik</a:t>
            </a:r>
            <a:endParaRPr lang="en-US" sz="4500" dirty="0">
              <a:solidFill>
                <a:srgbClr val="000000"/>
              </a:solidFill>
              <a:latin typeface="Open Sans"/>
            </a:endParaRPr>
          </a:p>
          <a:p>
            <a:pPr algn="ctr">
              <a:lnSpc>
                <a:spcPts val="6299"/>
              </a:lnSpc>
            </a:pPr>
            <a:r>
              <a:rPr lang="en-US" sz="3000" dirty="0" err="1">
                <a:solidFill>
                  <a:srgbClr val="000000"/>
                </a:solidFill>
                <a:latin typeface="Open Sans"/>
              </a:rPr>
              <a:t>Zijn</a:t>
            </a:r>
            <a:r>
              <a:rPr lang="en-US" sz="3000" dirty="0">
                <a:solidFill>
                  <a:srgbClr val="000000"/>
                </a:solidFill>
                <a:latin typeface="Open Sans"/>
              </a:rPr>
              <a:t> er </a:t>
            </a:r>
            <a:r>
              <a:rPr lang="en-US" sz="3000" dirty="0" err="1">
                <a:solidFill>
                  <a:srgbClr val="000000"/>
                </a:solidFill>
                <a:latin typeface="Open Sans"/>
              </a:rPr>
              <a:t>nog</a:t>
            </a:r>
            <a:r>
              <a:rPr lang="en-US" sz="3000" dirty="0">
                <a:solidFill>
                  <a:srgbClr val="000000"/>
                </a:solidFill>
                <a:latin typeface="Open Sans"/>
              </a:rPr>
              <a:t> </a:t>
            </a:r>
            <a:r>
              <a:rPr lang="en-US" sz="3000" dirty="0" err="1">
                <a:solidFill>
                  <a:srgbClr val="000000"/>
                </a:solidFill>
                <a:latin typeface="Open Sans"/>
              </a:rPr>
              <a:t>begrippen</a:t>
            </a:r>
            <a:r>
              <a:rPr lang="en-US" sz="3000" dirty="0">
                <a:solidFill>
                  <a:srgbClr val="000000"/>
                </a:solidFill>
                <a:latin typeface="Open Sans"/>
              </a:rPr>
              <a:t> die </a:t>
            </a:r>
            <a:r>
              <a:rPr lang="en-US" sz="3000" dirty="0" err="1">
                <a:solidFill>
                  <a:srgbClr val="000000"/>
                </a:solidFill>
                <a:latin typeface="Open Sans"/>
              </a:rPr>
              <a:t>lastig</a:t>
            </a:r>
            <a:r>
              <a:rPr lang="en-US" sz="3000" dirty="0">
                <a:solidFill>
                  <a:srgbClr val="000000"/>
                </a:solidFill>
                <a:latin typeface="Open Sans"/>
              </a:rPr>
              <a:t> </a:t>
            </a:r>
            <a:r>
              <a:rPr lang="en-US" sz="3000" dirty="0" err="1">
                <a:solidFill>
                  <a:srgbClr val="000000"/>
                </a:solidFill>
                <a:latin typeface="Open Sans"/>
              </a:rPr>
              <a:t>zijn</a:t>
            </a:r>
            <a:r>
              <a:rPr lang="en-US" sz="3000" dirty="0">
                <a:solidFill>
                  <a:srgbClr val="000000"/>
                </a:solidFill>
                <a:latin typeface="Open Sans"/>
              </a:rPr>
              <a:t>? </a:t>
            </a:r>
            <a:r>
              <a:rPr lang="en-US" sz="4500" dirty="0">
                <a:solidFill>
                  <a:srgbClr val="000000"/>
                </a:solidFill>
                <a:latin typeface="Open Sans"/>
              </a:rPr>
              <a:t> </a:t>
            </a:r>
          </a:p>
        </p:txBody>
      </p:sp>
      <p:pic>
        <p:nvPicPr>
          <p:cNvPr id="7" name="Picture 3">
            <a:extLst>
              <a:ext uri="{FF2B5EF4-FFF2-40B4-BE49-F238E27FC236}">
                <a16:creationId xmlns:a16="http://schemas.microsoft.com/office/drawing/2014/main" id="{83E0B5F1-0E1F-E8B0-BFB2-F3AA05A5EDB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6091748" y="3075444"/>
            <a:ext cx="5643052" cy="5836030"/>
          </a:xfrm>
          <a:prstGeom prst="rect">
            <a:avLst/>
          </a:prstGeom>
        </p:spPr>
      </p:pic>
      <p:sp>
        <p:nvSpPr>
          <p:cNvPr id="8" name="TextBox 5">
            <a:extLst>
              <a:ext uri="{FF2B5EF4-FFF2-40B4-BE49-F238E27FC236}">
                <a16:creationId xmlns:a16="http://schemas.microsoft.com/office/drawing/2014/main" id="{E522C8F8-E357-CD12-51EC-067088DEA92B}"/>
              </a:ext>
            </a:extLst>
          </p:cNvPr>
          <p:cNvSpPr txBox="1"/>
          <p:nvPr/>
        </p:nvSpPr>
        <p:spPr>
          <a:xfrm>
            <a:off x="6682737" y="4800450"/>
            <a:ext cx="4290063" cy="2321085"/>
          </a:xfrm>
          <a:prstGeom prst="rect">
            <a:avLst/>
          </a:prstGeom>
        </p:spPr>
        <p:txBody>
          <a:bodyPr wrap="square" lIns="0" tIns="0" rIns="0" bIns="0" rtlCol="0" anchor="t">
            <a:spAutoFit/>
          </a:bodyPr>
          <a:lstStyle/>
          <a:p>
            <a:pPr algn="ctr">
              <a:lnSpc>
                <a:spcPts val="6299"/>
              </a:lnSpc>
            </a:pPr>
            <a:r>
              <a:rPr lang="en-US" sz="4500" dirty="0" err="1">
                <a:solidFill>
                  <a:srgbClr val="000000"/>
                </a:solidFill>
                <a:latin typeface="Open Sans"/>
              </a:rPr>
              <a:t>Lesstof</a:t>
            </a:r>
            <a:r>
              <a:rPr lang="en-US" sz="4500" dirty="0">
                <a:solidFill>
                  <a:srgbClr val="000000"/>
                </a:solidFill>
                <a:latin typeface="Open Sans"/>
              </a:rPr>
              <a:t> les 6 </a:t>
            </a:r>
          </a:p>
          <a:p>
            <a:pPr algn="ctr">
              <a:lnSpc>
                <a:spcPts val="6299"/>
              </a:lnSpc>
            </a:pPr>
            <a:r>
              <a:rPr lang="en-US" sz="3000" dirty="0" err="1">
                <a:solidFill>
                  <a:srgbClr val="000000"/>
                </a:solidFill>
                <a:latin typeface="Open Sans"/>
              </a:rPr>
              <a:t>Sociale</a:t>
            </a:r>
            <a:r>
              <a:rPr lang="en-US" sz="3000" dirty="0">
                <a:solidFill>
                  <a:srgbClr val="000000"/>
                </a:solidFill>
                <a:latin typeface="Open Sans"/>
              </a:rPr>
              <a:t> </a:t>
            </a:r>
            <a:r>
              <a:rPr lang="en-US" sz="3000" dirty="0" err="1">
                <a:solidFill>
                  <a:srgbClr val="000000"/>
                </a:solidFill>
                <a:latin typeface="Open Sans"/>
              </a:rPr>
              <a:t>leefbaarheid</a:t>
            </a:r>
            <a:r>
              <a:rPr lang="en-US" sz="3000" dirty="0">
                <a:solidFill>
                  <a:srgbClr val="000000"/>
                </a:solidFill>
                <a:latin typeface="Open Sans"/>
              </a:rPr>
              <a:t>, partners </a:t>
            </a:r>
            <a:r>
              <a:rPr lang="en-US" sz="3000" dirty="0" err="1">
                <a:solidFill>
                  <a:srgbClr val="000000"/>
                </a:solidFill>
                <a:latin typeface="Open Sans"/>
              </a:rPr>
              <a:t>en</a:t>
            </a:r>
            <a:r>
              <a:rPr lang="en-US" sz="3000" dirty="0">
                <a:solidFill>
                  <a:srgbClr val="000000"/>
                </a:solidFill>
                <a:latin typeface="Open Sans"/>
              </a:rPr>
              <a:t> geld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1257300" y="547688"/>
            <a:ext cx="14773275" cy="1988345"/>
          </a:xfrm>
          <a:prstGeom prst="rect">
            <a:avLst/>
          </a:prstGeom>
        </p:spPr>
        <p:txBody>
          <a:bodyPr vert="horz" lIns="137160" tIns="68580" rIns="137160" bIns="6858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71600">
              <a:defRPr/>
            </a:pPr>
            <a:r>
              <a:rPr lang="nl-NL" sz="6600" b="1" dirty="0">
                <a:solidFill>
                  <a:srgbClr val="EFAA9C"/>
                </a:solidFill>
                <a:latin typeface="Arial" panose="020B0604020202020204" pitchFamily="34" charset="0"/>
                <a:cs typeface="Arial" panose="020B0604020202020204" pitchFamily="34" charset="0"/>
              </a:rPr>
              <a:t>Mijn Leefomgeving </a:t>
            </a:r>
          </a:p>
          <a:p>
            <a:pPr defTabSz="1371600">
              <a:defRPr/>
            </a:pPr>
            <a:r>
              <a:rPr lang="nl-NL" sz="6600" b="1" dirty="0" err="1">
                <a:solidFill>
                  <a:srgbClr val="EFAA9C"/>
                </a:solidFill>
                <a:latin typeface="Arial" panose="020B0604020202020204" pitchFamily="34" charset="0"/>
                <a:cs typeface="Arial" panose="020B0604020202020204" pitchFamily="34" charset="0"/>
              </a:rPr>
              <a:t>Expertles</a:t>
            </a:r>
            <a:r>
              <a:rPr lang="nl-NL" sz="6600" b="1" dirty="0">
                <a:solidFill>
                  <a:srgbClr val="EFAA9C"/>
                </a:solidFill>
                <a:latin typeface="Arial" panose="020B0604020202020204" pitchFamily="34" charset="0"/>
                <a:cs typeface="Arial" panose="020B0604020202020204" pitchFamily="34" charset="0"/>
              </a:rPr>
              <a:t> Stad en wijk</a:t>
            </a:r>
            <a:endParaRPr lang="nl-NL" sz="6600" dirty="0">
              <a:solidFill>
                <a:srgbClr val="EFAA9C"/>
              </a:solidFill>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3912483475"/>
              </p:ext>
            </p:extLst>
          </p:nvPr>
        </p:nvGraphicFramePr>
        <p:xfrm>
          <a:off x="1011555" y="9042880"/>
          <a:ext cx="12155803" cy="723842"/>
        </p:xfrm>
        <a:graphic>
          <a:graphicData uri="http://schemas.openxmlformats.org/drawingml/2006/table">
            <a:tbl>
              <a:tblPr firstRow="1" bandRow="1">
                <a:tableStyleId>{3B4B98B0-60AC-42C2-AFA5-B58CD77FA1E5}</a:tableStyleId>
              </a:tblPr>
              <a:tblGrid>
                <a:gridCol w="1204134">
                  <a:extLst>
                    <a:ext uri="{9D8B030D-6E8A-4147-A177-3AD203B41FA5}">
                      <a16:colId xmlns:a16="http://schemas.microsoft.com/office/drawing/2014/main" val="648769890"/>
                    </a:ext>
                  </a:extLst>
                </a:gridCol>
                <a:gridCol w="1204134">
                  <a:extLst>
                    <a:ext uri="{9D8B030D-6E8A-4147-A177-3AD203B41FA5}">
                      <a16:colId xmlns:a16="http://schemas.microsoft.com/office/drawing/2014/main" val="469597195"/>
                    </a:ext>
                  </a:extLst>
                </a:gridCol>
                <a:gridCol w="1204134">
                  <a:extLst>
                    <a:ext uri="{9D8B030D-6E8A-4147-A177-3AD203B41FA5}">
                      <a16:colId xmlns:a16="http://schemas.microsoft.com/office/drawing/2014/main" val="1458696249"/>
                    </a:ext>
                  </a:extLst>
                </a:gridCol>
                <a:gridCol w="1204134">
                  <a:extLst>
                    <a:ext uri="{9D8B030D-6E8A-4147-A177-3AD203B41FA5}">
                      <a16:colId xmlns:a16="http://schemas.microsoft.com/office/drawing/2014/main" val="4042337055"/>
                    </a:ext>
                  </a:extLst>
                </a:gridCol>
                <a:gridCol w="1204134">
                  <a:extLst>
                    <a:ext uri="{9D8B030D-6E8A-4147-A177-3AD203B41FA5}">
                      <a16:colId xmlns:a16="http://schemas.microsoft.com/office/drawing/2014/main" val="1032985660"/>
                    </a:ext>
                  </a:extLst>
                </a:gridCol>
                <a:gridCol w="1204134">
                  <a:extLst>
                    <a:ext uri="{9D8B030D-6E8A-4147-A177-3AD203B41FA5}">
                      <a16:colId xmlns:a16="http://schemas.microsoft.com/office/drawing/2014/main" val="2567231980"/>
                    </a:ext>
                  </a:extLst>
                </a:gridCol>
                <a:gridCol w="1204134">
                  <a:extLst>
                    <a:ext uri="{9D8B030D-6E8A-4147-A177-3AD203B41FA5}">
                      <a16:colId xmlns:a16="http://schemas.microsoft.com/office/drawing/2014/main" val="73331059"/>
                    </a:ext>
                  </a:extLst>
                </a:gridCol>
                <a:gridCol w="1184096">
                  <a:extLst>
                    <a:ext uri="{9D8B030D-6E8A-4147-A177-3AD203B41FA5}">
                      <a16:colId xmlns:a16="http://schemas.microsoft.com/office/drawing/2014/main" val="2175227633"/>
                    </a:ext>
                  </a:extLst>
                </a:gridCol>
                <a:gridCol w="1162017">
                  <a:extLst>
                    <a:ext uri="{9D8B030D-6E8A-4147-A177-3AD203B41FA5}">
                      <a16:colId xmlns:a16="http://schemas.microsoft.com/office/drawing/2014/main" val="1428987022"/>
                    </a:ext>
                  </a:extLst>
                </a:gridCol>
                <a:gridCol w="1380752">
                  <a:extLst>
                    <a:ext uri="{9D8B030D-6E8A-4147-A177-3AD203B41FA5}">
                      <a16:colId xmlns:a16="http://schemas.microsoft.com/office/drawing/2014/main" val="279876203"/>
                    </a:ext>
                  </a:extLst>
                </a:gridCol>
              </a:tblGrid>
              <a:tr h="723842">
                <a:tc>
                  <a:txBody>
                    <a:bodyPr/>
                    <a:lstStyle/>
                    <a:p>
                      <a:pPr algn="ctr"/>
                      <a:r>
                        <a:rPr lang="nl-NL" sz="2100" b="1" kern="1200" dirty="0">
                          <a:solidFill>
                            <a:srgbClr val="EFAA9C"/>
                          </a:solidFill>
                        </a:rPr>
                        <a:t>Week 1</a:t>
                      </a:r>
                      <a:endParaRPr lang="nl-NL" sz="2100" b="1" kern="1200" dirty="0">
                        <a:solidFill>
                          <a:srgbClr val="EFAA9C"/>
                        </a:solidFill>
                        <a:latin typeface="+mn-lt"/>
                        <a:ea typeface="+mn-ea"/>
                        <a:cs typeface="+mn-cs"/>
                      </a:endParaRPr>
                    </a:p>
                  </a:txBody>
                  <a:tcPr marL="137160" marR="137160" marT="68580" marB="68580" anchor="ctr"/>
                </a:tc>
                <a:tc>
                  <a:txBody>
                    <a:bodyPr/>
                    <a:lstStyle/>
                    <a:p>
                      <a:pPr marL="0" algn="ctr" defTabSz="914400" rtl="0" eaLnBrk="1" latinLnBrk="0" hangingPunct="1"/>
                      <a:r>
                        <a:rPr lang="nl-NL" sz="2100" b="1" kern="1200" dirty="0">
                          <a:solidFill>
                            <a:srgbClr val="EFAA9C"/>
                          </a:solidFill>
                        </a:rPr>
                        <a:t>Week 2</a:t>
                      </a:r>
                      <a:endParaRPr lang="nl-NL" sz="2100" b="1" kern="1200" dirty="0">
                        <a:solidFill>
                          <a:srgbClr val="EFAA9C"/>
                        </a:solidFill>
                        <a:latin typeface="+mn-lt"/>
                        <a:ea typeface="+mn-ea"/>
                        <a:cs typeface="+mn-cs"/>
                      </a:endParaRPr>
                    </a:p>
                  </a:txBody>
                  <a:tcPr marL="137160" marR="137160" marT="68580" marB="68580" anchor="ctr"/>
                </a:tc>
                <a:tc>
                  <a:txBody>
                    <a:bodyPr/>
                    <a:lstStyle/>
                    <a:p>
                      <a:pPr algn="ctr"/>
                      <a:r>
                        <a:rPr lang="nl-NL" sz="2100" b="1" kern="1200" dirty="0">
                          <a:solidFill>
                            <a:srgbClr val="EFAA9C"/>
                          </a:solidFill>
                        </a:rPr>
                        <a:t>Week 3</a:t>
                      </a:r>
                      <a:endParaRPr lang="nl-NL" sz="2100" b="1" kern="1200" dirty="0">
                        <a:solidFill>
                          <a:srgbClr val="EFAA9C"/>
                        </a:solidFill>
                        <a:latin typeface="+mn-lt"/>
                        <a:ea typeface="+mn-ea"/>
                        <a:cs typeface="+mn-cs"/>
                      </a:endParaRPr>
                    </a:p>
                  </a:txBody>
                  <a:tcPr marL="137160" marR="137160" marT="68580" marB="68580" anchor="ctr"/>
                </a:tc>
                <a:tc>
                  <a:txBody>
                    <a:bodyPr/>
                    <a:lstStyle/>
                    <a:p>
                      <a:pPr algn="ctr"/>
                      <a:r>
                        <a:rPr lang="nl-NL" sz="2100" b="1" kern="1200">
                          <a:solidFill>
                            <a:srgbClr val="EFAA9C"/>
                          </a:solidFill>
                        </a:rPr>
                        <a:t>Week 4</a:t>
                      </a:r>
                      <a:endParaRPr lang="nl-NL" sz="2100" b="1" kern="1200">
                        <a:solidFill>
                          <a:srgbClr val="EFAA9C"/>
                        </a:solidFill>
                        <a:latin typeface="+mn-lt"/>
                        <a:ea typeface="+mn-ea"/>
                        <a:cs typeface="+mn-cs"/>
                      </a:endParaRPr>
                    </a:p>
                  </a:txBody>
                  <a:tcPr marL="137160" marR="137160" marT="68580" marB="68580" anchor="ctr"/>
                </a:tc>
                <a:tc>
                  <a:txBody>
                    <a:bodyPr/>
                    <a:lstStyle/>
                    <a:p>
                      <a:pPr algn="ctr"/>
                      <a:r>
                        <a:rPr lang="nl-NL" sz="2100" b="1" kern="1200">
                          <a:solidFill>
                            <a:srgbClr val="EFAA9C"/>
                          </a:solidFill>
                        </a:rPr>
                        <a:t>Week 5</a:t>
                      </a:r>
                      <a:endParaRPr lang="nl-NL" sz="2100" b="1" kern="1200">
                        <a:solidFill>
                          <a:srgbClr val="EFAA9C"/>
                        </a:solidFill>
                        <a:latin typeface="+mn-lt"/>
                        <a:ea typeface="+mn-ea"/>
                        <a:cs typeface="+mn-cs"/>
                      </a:endParaRPr>
                    </a:p>
                  </a:txBody>
                  <a:tcPr marL="137160" marR="137160" marT="68580" marB="68580" anchor="ctr"/>
                </a:tc>
                <a:tc>
                  <a:txBody>
                    <a:bodyPr/>
                    <a:lstStyle/>
                    <a:p>
                      <a:pPr algn="ctr"/>
                      <a:r>
                        <a:rPr lang="nl-NL" sz="2100" b="1" dirty="0">
                          <a:solidFill>
                            <a:srgbClr val="EFAA9C"/>
                          </a:solidFill>
                        </a:rPr>
                        <a:t>Week 6</a:t>
                      </a:r>
                    </a:p>
                  </a:txBody>
                  <a:tcPr marL="137160" marR="137160" marT="68580" marB="68580" anchor="ctr"/>
                </a:tc>
                <a:tc>
                  <a:txBody>
                    <a:bodyPr/>
                    <a:lstStyle/>
                    <a:p>
                      <a:pPr algn="ctr"/>
                      <a:r>
                        <a:rPr lang="nl-NL" sz="2100" b="1" dirty="0">
                          <a:solidFill>
                            <a:srgbClr val="EFAA9C"/>
                          </a:solidFill>
                        </a:rPr>
                        <a:t>Week 7</a:t>
                      </a:r>
                    </a:p>
                  </a:txBody>
                  <a:tcPr marL="137160" marR="137160" marT="68580" marB="68580" anchor="ctr"/>
                </a:tc>
                <a:tc>
                  <a:txBody>
                    <a:bodyPr/>
                    <a:lstStyle/>
                    <a:p>
                      <a:pPr algn="ctr"/>
                      <a:r>
                        <a:rPr lang="nl-NL" sz="2100" b="1" dirty="0">
                          <a:solidFill>
                            <a:schemeClr val="tx1"/>
                          </a:solidFill>
                        </a:rPr>
                        <a:t>Week 8</a:t>
                      </a:r>
                    </a:p>
                  </a:txBody>
                  <a:tcPr marL="137160" marR="137160" marT="68580" marB="68580" anchor="ctr"/>
                </a:tc>
                <a:tc>
                  <a:txBody>
                    <a:bodyPr/>
                    <a:lstStyle/>
                    <a:p>
                      <a:pPr algn="ctr"/>
                      <a:r>
                        <a:rPr lang="nl-NL" sz="2100" b="1" dirty="0">
                          <a:solidFill>
                            <a:srgbClr val="EFAA9C"/>
                          </a:solidFill>
                        </a:rPr>
                        <a:t>Week 9</a:t>
                      </a:r>
                    </a:p>
                  </a:txBody>
                  <a:tcPr marL="137160" marR="137160" marT="68580" marB="68580" anchor="ctr"/>
                </a:tc>
                <a:tc>
                  <a:txBody>
                    <a:bodyPr/>
                    <a:lstStyle/>
                    <a:p>
                      <a:pPr algn="ctr"/>
                      <a:r>
                        <a:rPr lang="nl-NL" sz="2100" b="1" dirty="0">
                          <a:solidFill>
                            <a:srgbClr val="EFAA9C"/>
                          </a:solidFill>
                        </a:rPr>
                        <a:t>Week 10</a:t>
                      </a:r>
                    </a:p>
                  </a:txBody>
                  <a:tcPr marL="137160" marR="137160" marT="68580" marB="68580" anchor="ctr"/>
                </a:tc>
                <a:extLst>
                  <a:ext uri="{0D108BD9-81ED-4DB2-BD59-A6C34878D82A}">
                    <a16:rowId xmlns:a16="http://schemas.microsoft.com/office/drawing/2014/main" val="3245624924"/>
                  </a:ext>
                </a:extLst>
              </a:tr>
            </a:tbl>
          </a:graphicData>
        </a:graphic>
      </p:graphicFrame>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213" y="6933698"/>
            <a:ext cx="1371600" cy="13716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2593658" y="7061606"/>
            <a:ext cx="5854065" cy="1589072"/>
          </a:xfrm>
          <a:prstGeom prst="rect">
            <a:avLst/>
          </a:prstGeom>
          <a:noFill/>
          <a:ln w="9525">
            <a:noFill/>
            <a:miter lim="800000"/>
            <a:headEnd/>
            <a:tailEnd/>
          </a:ln>
        </p:spPr>
        <p:txBody>
          <a:bodyPr vert="horz" wrap="square" lIns="137160" tIns="68580" rIns="137160" bIns="6858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71600">
              <a:spcBef>
                <a:spcPts val="1500"/>
              </a:spcBef>
              <a:buNone/>
              <a:defRPr/>
            </a:pPr>
            <a:r>
              <a:rPr lang="nl-NL" sz="2700" b="1" dirty="0">
                <a:solidFill>
                  <a:srgbClr val="000644"/>
                </a:solidFill>
                <a:latin typeface="Arial" panose="020B0604020202020204" pitchFamily="34" charset="0"/>
                <a:cs typeface="Arial" panose="020B0604020202020204" pitchFamily="34" charset="0"/>
              </a:rPr>
              <a:t>Les en datum</a:t>
            </a:r>
          </a:p>
          <a:p>
            <a:pPr marL="0" indent="0" defTabSz="1371600">
              <a:buNone/>
              <a:defRPr/>
            </a:pPr>
            <a:r>
              <a:rPr lang="nl-NL" sz="2700" dirty="0">
                <a:solidFill>
                  <a:srgbClr val="000644"/>
                </a:solidFill>
                <a:latin typeface="Arial"/>
                <a:cs typeface="Arial"/>
              </a:rPr>
              <a:t>Les 6 van dinsdag 17-01-2023</a:t>
            </a:r>
          </a:p>
          <a:p>
            <a:pPr marL="0" indent="0" defTabSz="1371600">
              <a:buNone/>
              <a:defRPr/>
            </a:pPr>
            <a:r>
              <a:rPr lang="nl-NL" sz="2700" dirty="0">
                <a:solidFill>
                  <a:srgbClr val="000644"/>
                </a:solidFill>
                <a:latin typeface="Arial"/>
                <a:cs typeface="Arial"/>
              </a:rPr>
              <a:t>Week 8</a:t>
            </a:r>
            <a:endParaRPr lang="nl-NL" sz="2700" dirty="0">
              <a:solidFill>
                <a:prstClr val="black"/>
              </a:solidFill>
              <a:latin typeface="Arial" panose="020B0604020202020204" pitchFamily="34" charset="0"/>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0213" y="2821053"/>
            <a:ext cx="1371600" cy="13716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2593658" y="2928235"/>
            <a:ext cx="5854065" cy="1589072"/>
          </a:xfrm>
          <a:prstGeom prst="rect">
            <a:avLst/>
          </a:prstGeom>
          <a:noFill/>
          <a:ln w="9525">
            <a:noFill/>
            <a:miter lim="800000"/>
            <a:headEnd/>
            <a:tailEnd/>
          </a:ln>
        </p:spPr>
        <p:txBody>
          <a:bodyPr vert="horz" wrap="square" lIns="137160" tIns="68580" rIns="137160" bIns="6858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71600">
              <a:spcBef>
                <a:spcPts val="1500"/>
              </a:spcBef>
              <a:buNone/>
              <a:defRPr/>
            </a:pPr>
            <a:r>
              <a:rPr lang="nl-NL" sz="2700" b="1" dirty="0">
                <a:solidFill>
                  <a:srgbClr val="000644"/>
                </a:solidFill>
                <a:latin typeface="Arial" panose="020B0604020202020204" pitchFamily="34" charset="0"/>
                <a:cs typeface="Arial" panose="020B0604020202020204" pitchFamily="34" charset="0"/>
              </a:rPr>
              <a:t>Groep</a:t>
            </a:r>
          </a:p>
          <a:p>
            <a:pPr marL="0" indent="0" defTabSz="1371600">
              <a:spcBef>
                <a:spcPts val="1500"/>
              </a:spcBef>
              <a:buNone/>
              <a:defRPr/>
            </a:pPr>
            <a:r>
              <a:rPr lang="nl-NL" sz="2700" dirty="0">
                <a:solidFill>
                  <a:prstClr val="black"/>
                </a:solidFill>
                <a:latin typeface="Arial" panose="020B0604020202020204" pitchFamily="34" charset="0"/>
                <a:cs typeface="Arial" panose="020B0604020202020204" pitchFamily="34" charset="0"/>
              </a:rPr>
              <a:t>Leerjaar 1</a:t>
            </a:r>
          </a:p>
        </p:txBody>
      </p:sp>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2593658" y="5080333"/>
            <a:ext cx="5854065" cy="1589072"/>
          </a:xfrm>
          <a:prstGeom prst="rect">
            <a:avLst/>
          </a:prstGeom>
          <a:noFill/>
          <a:ln w="9525">
            <a:noFill/>
            <a:miter lim="800000"/>
            <a:headEnd/>
            <a:tailEnd/>
          </a:ln>
        </p:spPr>
        <p:txBody>
          <a:bodyPr vert="horz" wrap="square" lIns="137160" tIns="68580" rIns="137160" bIns="6858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71600">
              <a:spcBef>
                <a:spcPts val="1500"/>
              </a:spcBef>
              <a:buNone/>
              <a:defRPr/>
            </a:pPr>
            <a:r>
              <a:rPr lang="nl-NL" sz="2700" b="1" dirty="0">
                <a:solidFill>
                  <a:srgbClr val="000644"/>
                </a:solidFill>
                <a:latin typeface="Arial" panose="020B0604020202020204" pitchFamily="34" charset="0"/>
                <a:cs typeface="Arial" panose="020B0604020202020204" pitchFamily="34" charset="0"/>
              </a:rPr>
              <a:t>Periode </a:t>
            </a:r>
          </a:p>
          <a:p>
            <a:pPr marL="0" indent="0" defTabSz="1371600">
              <a:spcBef>
                <a:spcPts val="1500"/>
              </a:spcBef>
              <a:buNone/>
              <a:defRPr/>
            </a:pPr>
            <a:r>
              <a:rPr lang="nl-NL" sz="2700" dirty="0">
                <a:solidFill>
                  <a:prstClr val="black"/>
                </a:solidFill>
                <a:latin typeface="Arial" panose="020B0604020202020204" pitchFamily="34" charset="0"/>
                <a:cs typeface="Arial" panose="020B0604020202020204" pitchFamily="34" charset="0"/>
              </a:rPr>
              <a:t>Periode 2</a:t>
            </a:r>
          </a:p>
        </p:txBody>
      </p:sp>
      <p:pic>
        <p:nvPicPr>
          <p:cNvPr id="3" name="Graphic 2" descr="Badge silhouet">
            <a:extLst>
              <a:ext uri="{FF2B5EF4-FFF2-40B4-BE49-F238E27FC236}">
                <a16:creationId xmlns:a16="http://schemas.microsoft.com/office/drawing/2014/main" id="{FD7BA2AE-B386-486D-BD2B-BBDC78A893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2470" y="4997564"/>
            <a:ext cx="1371600" cy="1371600"/>
          </a:xfrm>
          <a:prstGeom prst="rect">
            <a:avLst/>
          </a:prstGeom>
        </p:spPr>
      </p:pic>
      <p:sp>
        <p:nvSpPr>
          <p:cNvPr id="14" name="Tekstvak 13">
            <a:extLst>
              <a:ext uri="{FF2B5EF4-FFF2-40B4-BE49-F238E27FC236}">
                <a16:creationId xmlns:a16="http://schemas.microsoft.com/office/drawing/2014/main" id="{6C25559E-16A6-4B27-8A6F-7B6D86A4AE6B}"/>
              </a:ext>
            </a:extLst>
          </p:cNvPr>
          <p:cNvSpPr txBox="1"/>
          <p:nvPr/>
        </p:nvSpPr>
        <p:spPr>
          <a:xfrm>
            <a:off x="9983376" y="3801512"/>
            <a:ext cx="5157788" cy="923330"/>
          </a:xfrm>
          <a:prstGeom prst="rect">
            <a:avLst/>
          </a:prstGeom>
          <a:noFill/>
        </p:spPr>
        <p:txBody>
          <a:bodyPr wrap="square">
            <a:spAutoFit/>
          </a:bodyPr>
          <a:lstStyle/>
          <a:p>
            <a:r>
              <a:rPr lang="nl-NL" sz="2700" dirty="0"/>
              <a:t>• Sociale leefbaarheid </a:t>
            </a:r>
          </a:p>
          <a:p>
            <a:r>
              <a:rPr lang="nl-NL" sz="2700" dirty="0"/>
              <a:t>• Subsidies aanvragen</a:t>
            </a:r>
          </a:p>
        </p:txBody>
      </p:sp>
      <p:pic>
        <p:nvPicPr>
          <p:cNvPr id="6" name="Afbeelding 5">
            <a:extLst>
              <a:ext uri="{FF2B5EF4-FFF2-40B4-BE49-F238E27FC236}">
                <a16:creationId xmlns:a16="http://schemas.microsoft.com/office/drawing/2014/main" id="{E85AAB47-A956-97C5-70C9-29392E1D135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6112"/>
          <a:stretch/>
        </p:blipFill>
        <p:spPr>
          <a:xfrm>
            <a:off x="8382001" y="3120152"/>
            <a:ext cx="1255173" cy="1050419"/>
          </a:xfrm>
          <a:prstGeom prst="rect">
            <a:avLst/>
          </a:prstGeom>
        </p:spPr>
      </p:pic>
      <p:sp>
        <p:nvSpPr>
          <p:cNvPr id="10" name="Tekstvak 9">
            <a:extLst>
              <a:ext uri="{FF2B5EF4-FFF2-40B4-BE49-F238E27FC236}">
                <a16:creationId xmlns:a16="http://schemas.microsoft.com/office/drawing/2014/main" id="{89358E0F-58C0-CD76-5D9D-1055F93B2BCA}"/>
              </a:ext>
            </a:extLst>
          </p:cNvPr>
          <p:cNvSpPr txBox="1"/>
          <p:nvPr/>
        </p:nvSpPr>
        <p:spPr>
          <a:xfrm>
            <a:off x="9983376" y="3143472"/>
            <a:ext cx="4143375" cy="553998"/>
          </a:xfrm>
          <a:prstGeom prst="rect">
            <a:avLst/>
          </a:prstGeom>
          <a:noFill/>
        </p:spPr>
        <p:txBody>
          <a:bodyPr wrap="square" rtlCol="0">
            <a:spAutoFit/>
          </a:bodyPr>
          <a:lstStyle/>
          <a:p>
            <a:r>
              <a:rPr lang="nl-NL" sz="3000" b="1" dirty="0">
                <a:latin typeface="Arial" panose="020B0604020202020204" pitchFamily="34" charset="0"/>
                <a:cs typeface="Arial" panose="020B0604020202020204" pitchFamily="34" charset="0"/>
              </a:rPr>
              <a:t>Begrippen</a:t>
            </a:r>
          </a:p>
        </p:txBody>
      </p:sp>
      <p:sp>
        <p:nvSpPr>
          <p:cNvPr id="17" name="Tekstvak 16">
            <a:extLst>
              <a:ext uri="{FF2B5EF4-FFF2-40B4-BE49-F238E27FC236}">
                <a16:creationId xmlns:a16="http://schemas.microsoft.com/office/drawing/2014/main" id="{C407C529-D2BA-019E-6C11-547FE8577013}"/>
              </a:ext>
            </a:extLst>
          </p:cNvPr>
          <p:cNvSpPr txBox="1"/>
          <p:nvPr/>
        </p:nvSpPr>
        <p:spPr>
          <a:xfrm>
            <a:off x="9983376" y="5143500"/>
            <a:ext cx="4143375" cy="553998"/>
          </a:xfrm>
          <a:prstGeom prst="rect">
            <a:avLst/>
          </a:prstGeom>
          <a:noFill/>
        </p:spPr>
        <p:txBody>
          <a:bodyPr wrap="square" rtlCol="0">
            <a:spAutoFit/>
          </a:bodyPr>
          <a:lstStyle/>
          <a:p>
            <a:r>
              <a:rPr lang="nl-NL" sz="3000" b="1" dirty="0">
                <a:latin typeface="Arial" panose="020B0604020202020204" pitchFamily="34" charset="0"/>
                <a:cs typeface="Arial" panose="020B0604020202020204" pitchFamily="34" charset="0"/>
              </a:rPr>
              <a:t>Doelen van de les</a:t>
            </a:r>
          </a:p>
        </p:txBody>
      </p:sp>
      <p:sp>
        <p:nvSpPr>
          <p:cNvPr id="18" name="Tekstvak 17">
            <a:extLst>
              <a:ext uri="{FF2B5EF4-FFF2-40B4-BE49-F238E27FC236}">
                <a16:creationId xmlns:a16="http://schemas.microsoft.com/office/drawing/2014/main" id="{F7D8D071-8172-14D0-2907-E569B6A436BF}"/>
              </a:ext>
            </a:extLst>
          </p:cNvPr>
          <p:cNvSpPr txBox="1"/>
          <p:nvPr/>
        </p:nvSpPr>
        <p:spPr>
          <a:xfrm>
            <a:off x="9983376" y="5676900"/>
            <a:ext cx="7999824" cy="3416320"/>
          </a:xfrm>
          <a:prstGeom prst="rect">
            <a:avLst/>
          </a:prstGeom>
          <a:noFill/>
        </p:spPr>
        <p:txBody>
          <a:bodyPr wrap="square">
            <a:spAutoFit/>
          </a:bodyPr>
          <a:lstStyle/>
          <a:p>
            <a:pPr marL="514350" indent="-514350">
              <a:buAutoNum type="arabicPeriod"/>
            </a:pPr>
            <a:r>
              <a:rPr lang="nl-NL" sz="2700" dirty="0"/>
              <a:t>Aan het eind van de les hebben jullie inzicht in welke begrippen jullie al kennen en welke extra aandacht nodig hebben.</a:t>
            </a:r>
          </a:p>
          <a:p>
            <a:pPr marL="514350" indent="-514350">
              <a:buAutoNum type="arabicPeriod"/>
            </a:pPr>
            <a:r>
              <a:rPr lang="nl-NL" sz="2700" dirty="0"/>
              <a:t>Aan het eind van de les kunnen jullie beschrijven welke partners betrokken zijn bij een onderneming </a:t>
            </a:r>
          </a:p>
          <a:p>
            <a:pPr marL="514350" indent="-514350">
              <a:buAutoNum type="arabicPeriod"/>
            </a:pPr>
            <a:r>
              <a:rPr lang="nl-NL" sz="2700" dirty="0"/>
              <a:t>Aan het eind van de les kunnen jullie voorbeelden geven van geldstromen voor een onderneming. </a:t>
            </a:r>
          </a:p>
          <a:p>
            <a:endParaRPr lang="nl-NL" sz="2700" dirty="0"/>
          </a:p>
        </p:txBody>
      </p:sp>
      <p:pic>
        <p:nvPicPr>
          <p:cNvPr id="21" name="Graphic 20" descr="Roos met effen opvulling">
            <a:extLst>
              <a:ext uri="{FF2B5EF4-FFF2-40B4-BE49-F238E27FC236}">
                <a16:creationId xmlns:a16="http://schemas.microsoft.com/office/drawing/2014/main" id="{DC8E289C-F901-08FC-812D-B001818BC7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82000" y="5143500"/>
            <a:ext cx="1255173" cy="1255173"/>
          </a:xfrm>
          <a:prstGeom prst="rect">
            <a:avLst/>
          </a:prstGeom>
        </p:spPr>
      </p:pic>
    </p:spTree>
    <p:extLst>
      <p:ext uri="{BB962C8B-B14F-4D97-AF65-F5344CB8AC3E}">
        <p14:creationId xmlns:p14="http://schemas.microsoft.com/office/powerpoint/2010/main" val="311300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AA9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727706" y="3328580"/>
            <a:ext cx="5566431" cy="532975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369" y="3075444"/>
            <a:ext cx="5643052" cy="5836030"/>
          </a:xfrm>
          <a:prstGeom prst="rect">
            <a:avLst/>
          </a:prstGeom>
        </p:spPr>
      </p:pic>
      <p:sp>
        <p:nvSpPr>
          <p:cNvPr id="4" name="TextBox 4"/>
          <p:cNvSpPr txBox="1"/>
          <p:nvPr/>
        </p:nvSpPr>
        <p:spPr>
          <a:xfrm>
            <a:off x="6477" y="952500"/>
            <a:ext cx="11027667" cy="1782412"/>
          </a:xfrm>
          <a:prstGeom prst="rect">
            <a:avLst/>
          </a:prstGeom>
        </p:spPr>
        <p:txBody>
          <a:bodyPr lIns="0" tIns="0" rIns="0" bIns="0" rtlCol="0" anchor="t">
            <a:spAutoFit/>
          </a:bodyPr>
          <a:lstStyle/>
          <a:p>
            <a:pPr algn="ctr">
              <a:lnSpc>
                <a:spcPts val="12960"/>
              </a:lnSpc>
            </a:pPr>
            <a:r>
              <a:rPr lang="en-US" sz="14400" dirty="0">
                <a:solidFill>
                  <a:srgbClr val="4B7982"/>
                </a:solidFill>
                <a:latin typeface="CS Gordon Serif"/>
              </a:rPr>
              <a:t>AGENDA</a:t>
            </a:r>
          </a:p>
        </p:txBody>
      </p:sp>
      <p:sp>
        <p:nvSpPr>
          <p:cNvPr id="5" name="TextBox 5"/>
          <p:cNvSpPr txBox="1"/>
          <p:nvPr/>
        </p:nvSpPr>
        <p:spPr>
          <a:xfrm>
            <a:off x="993863" y="4808070"/>
            <a:ext cx="4290063" cy="2321085"/>
          </a:xfrm>
          <a:prstGeom prst="rect">
            <a:avLst/>
          </a:prstGeom>
        </p:spPr>
        <p:txBody>
          <a:bodyPr wrap="square" lIns="0" tIns="0" rIns="0" bIns="0" rtlCol="0" anchor="t">
            <a:spAutoFit/>
          </a:bodyPr>
          <a:lstStyle/>
          <a:p>
            <a:pPr algn="ctr">
              <a:lnSpc>
                <a:spcPts val="6299"/>
              </a:lnSpc>
            </a:pPr>
            <a:r>
              <a:rPr lang="en-US" sz="4500" dirty="0" err="1">
                <a:solidFill>
                  <a:srgbClr val="000000"/>
                </a:solidFill>
                <a:latin typeface="Open Sans"/>
              </a:rPr>
              <a:t>Terugblik</a:t>
            </a:r>
            <a:r>
              <a:rPr lang="en-US" sz="4500" dirty="0">
                <a:solidFill>
                  <a:srgbClr val="000000"/>
                </a:solidFill>
                <a:latin typeface="Open Sans"/>
              </a:rPr>
              <a:t> </a:t>
            </a:r>
          </a:p>
          <a:p>
            <a:pPr algn="ctr">
              <a:lnSpc>
                <a:spcPts val="6299"/>
              </a:lnSpc>
            </a:pPr>
            <a:r>
              <a:rPr lang="en-US" sz="3000" dirty="0" err="1">
                <a:solidFill>
                  <a:srgbClr val="000000"/>
                </a:solidFill>
                <a:latin typeface="Open Sans"/>
              </a:rPr>
              <a:t>Begrippen</a:t>
            </a:r>
            <a:r>
              <a:rPr lang="en-US" sz="3000" dirty="0">
                <a:solidFill>
                  <a:srgbClr val="000000"/>
                </a:solidFill>
                <a:latin typeface="Open Sans"/>
              </a:rPr>
              <a:t> </a:t>
            </a:r>
            <a:r>
              <a:rPr lang="en-US" sz="3000" dirty="0" err="1">
                <a:solidFill>
                  <a:srgbClr val="000000"/>
                </a:solidFill>
                <a:latin typeface="Open Sans"/>
              </a:rPr>
              <a:t>herhaling</a:t>
            </a:r>
            <a:r>
              <a:rPr lang="en-US" sz="3000" dirty="0">
                <a:solidFill>
                  <a:srgbClr val="000000"/>
                </a:solidFill>
                <a:latin typeface="Open Sans"/>
              </a:rPr>
              <a:t> </a:t>
            </a:r>
            <a:r>
              <a:rPr lang="en-US" sz="3000" dirty="0" err="1">
                <a:solidFill>
                  <a:srgbClr val="000000"/>
                </a:solidFill>
                <a:latin typeface="Open Sans"/>
              </a:rPr>
              <a:t>periode</a:t>
            </a:r>
            <a:r>
              <a:rPr lang="en-US" sz="3000" dirty="0">
                <a:solidFill>
                  <a:srgbClr val="000000"/>
                </a:solidFill>
                <a:latin typeface="Open Sans"/>
              </a:rPr>
              <a:t> 1 </a:t>
            </a:r>
            <a:r>
              <a:rPr lang="en-US" sz="3000" dirty="0" err="1">
                <a:solidFill>
                  <a:srgbClr val="000000"/>
                </a:solidFill>
                <a:latin typeface="Open Sans"/>
              </a:rPr>
              <a:t>en</a:t>
            </a:r>
            <a:r>
              <a:rPr lang="en-US" sz="3000" dirty="0">
                <a:solidFill>
                  <a:srgbClr val="000000"/>
                </a:solidFill>
                <a:latin typeface="Open Sans"/>
              </a:rPr>
              <a:t> 2</a:t>
            </a:r>
          </a:p>
        </p:txBody>
      </p:sp>
      <p:sp>
        <p:nvSpPr>
          <p:cNvPr id="6" name="TextBox 6"/>
          <p:cNvSpPr txBox="1"/>
          <p:nvPr/>
        </p:nvSpPr>
        <p:spPr>
          <a:xfrm>
            <a:off x="12082031" y="4808070"/>
            <a:ext cx="4857780" cy="2370777"/>
          </a:xfrm>
          <a:prstGeom prst="rect">
            <a:avLst/>
          </a:prstGeom>
        </p:spPr>
        <p:txBody>
          <a:bodyPr lIns="0" tIns="0" rIns="0" bIns="0" rtlCol="0" anchor="t">
            <a:spAutoFit/>
          </a:bodyPr>
          <a:lstStyle/>
          <a:p>
            <a:pPr algn="ctr">
              <a:lnSpc>
                <a:spcPts val="6299"/>
              </a:lnSpc>
            </a:pPr>
            <a:r>
              <a:rPr lang="en-US" sz="4500" dirty="0" err="1">
                <a:solidFill>
                  <a:srgbClr val="000000"/>
                </a:solidFill>
                <a:latin typeface="Open Sans"/>
              </a:rPr>
              <a:t>Vooruitblik</a:t>
            </a:r>
            <a:endParaRPr lang="en-US" sz="4500" dirty="0">
              <a:solidFill>
                <a:srgbClr val="000000"/>
              </a:solidFill>
              <a:latin typeface="Open Sans"/>
            </a:endParaRPr>
          </a:p>
          <a:p>
            <a:pPr algn="ctr">
              <a:lnSpc>
                <a:spcPts val="6299"/>
              </a:lnSpc>
            </a:pPr>
            <a:r>
              <a:rPr lang="en-US" sz="3000" dirty="0" err="1">
                <a:solidFill>
                  <a:srgbClr val="000000"/>
                </a:solidFill>
                <a:latin typeface="Open Sans"/>
              </a:rPr>
              <a:t>Zijn</a:t>
            </a:r>
            <a:r>
              <a:rPr lang="en-US" sz="3000" dirty="0">
                <a:solidFill>
                  <a:srgbClr val="000000"/>
                </a:solidFill>
                <a:latin typeface="Open Sans"/>
              </a:rPr>
              <a:t> er </a:t>
            </a:r>
            <a:r>
              <a:rPr lang="en-US" sz="3000" dirty="0" err="1">
                <a:solidFill>
                  <a:srgbClr val="000000"/>
                </a:solidFill>
                <a:latin typeface="Open Sans"/>
              </a:rPr>
              <a:t>nog</a:t>
            </a:r>
            <a:r>
              <a:rPr lang="en-US" sz="3000" dirty="0">
                <a:solidFill>
                  <a:srgbClr val="000000"/>
                </a:solidFill>
                <a:latin typeface="Open Sans"/>
              </a:rPr>
              <a:t> </a:t>
            </a:r>
            <a:r>
              <a:rPr lang="en-US" sz="3000" dirty="0" err="1">
                <a:solidFill>
                  <a:srgbClr val="000000"/>
                </a:solidFill>
                <a:latin typeface="Open Sans"/>
              </a:rPr>
              <a:t>begrippen</a:t>
            </a:r>
            <a:r>
              <a:rPr lang="en-US" sz="3000" dirty="0">
                <a:solidFill>
                  <a:srgbClr val="000000"/>
                </a:solidFill>
                <a:latin typeface="Open Sans"/>
              </a:rPr>
              <a:t> die </a:t>
            </a:r>
            <a:r>
              <a:rPr lang="en-US" sz="3000" dirty="0" err="1">
                <a:solidFill>
                  <a:srgbClr val="000000"/>
                </a:solidFill>
                <a:latin typeface="Open Sans"/>
              </a:rPr>
              <a:t>lastig</a:t>
            </a:r>
            <a:r>
              <a:rPr lang="en-US" sz="3000" dirty="0">
                <a:solidFill>
                  <a:srgbClr val="000000"/>
                </a:solidFill>
                <a:latin typeface="Open Sans"/>
              </a:rPr>
              <a:t> </a:t>
            </a:r>
            <a:r>
              <a:rPr lang="en-US" sz="3000" dirty="0" err="1">
                <a:solidFill>
                  <a:srgbClr val="000000"/>
                </a:solidFill>
                <a:latin typeface="Open Sans"/>
              </a:rPr>
              <a:t>zijn</a:t>
            </a:r>
            <a:r>
              <a:rPr lang="en-US" sz="3000" dirty="0">
                <a:solidFill>
                  <a:srgbClr val="000000"/>
                </a:solidFill>
                <a:latin typeface="Open Sans"/>
              </a:rPr>
              <a:t>? </a:t>
            </a:r>
            <a:r>
              <a:rPr lang="en-US" sz="4500" dirty="0">
                <a:solidFill>
                  <a:srgbClr val="000000"/>
                </a:solidFill>
                <a:latin typeface="Open Sans"/>
              </a:rPr>
              <a:t> </a:t>
            </a:r>
          </a:p>
        </p:txBody>
      </p:sp>
      <p:pic>
        <p:nvPicPr>
          <p:cNvPr id="7" name="Picture 3">
            <a:extLst>
              <a:ext uri="{FF2B5EF4-FFF2-40B4-BE49-F238E27FC236}">
                <a16:creationId xmlns:a16="http://schemas.microsoft.com/office/drawing/2014/main" id="{83E0B5F1-0E1F-E8B0-BFB2-F3AA05A5EDB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6091748" y="3075444"/>
            <a:ext cx="5643052" cy="5836030"/>
          </a:xfrm>
          <a:prstGeom prst="rect">
            <a:avLst/>
          </a:prstGeom>
        </p:spPr>
      </p:pic>
      <p:sp>
        <p:nvSpPr>
          <p:cNvPr id="8" name="TextBox 5">
            <a:extLst>
              <a:ext uri="{FF2B5EF4-FFF2-40B4-BE49-F238E27FC236}">
                <a16:creationId xmlns:a16="http://schemas.microsoft.com/office/drawing/2014/main" id="{E522C8F8-E357-CD12-51EC-067088DEA92B}"/>
              </a:ext>
            </a:extLst>
          </p:cNvPr>
          <p:cNvSpPr txBox="1"/>
          <p:nvPr/>
        </p:nvSpPr>
        <p:spPr>
          <a:xfrm>
            <a:off x="6682737" y="4800450"/>
            <a:ext cx="4290063" cy="2321085"/>
          </a:xfrm>
          <a:prstGeom prst="rect">
            <a:avLst/>
          </a:prstGeom>
        </p:spPr>
        <p:txBody>
          <a:bodyPr wrap="square" lIns="0" tIns="0" rIns="0" bIns="0" rtlCol="0" anchor="t">
            <a:spAutoFit/>
          </a:bodyPr>
          <a:lstStyle/>
          <a:p>
            <a:pPr algn="ctr">
              <a:lnSpc>
                <a:spcPts val="6299"/>
              </a:lnSpc>
            </a:pPr>
            <a:r>
              <a:rPr lang="en-US" sz="4500" dirty="0" err="1">
                <a:solidFill>
                  <a:srgbClr val="000000"/>
                </a:solidFill>
                <a:latin typeface="Open Sans"/>
              </a:rPr>
              <a:t>Lesstof</a:t>
            </a:r>
            <a:r>
              <a:rPr lang="en-US" sz="4500" dirty="0">
                <a:solidFill>
                  <a:srgbClr val="000000"/>
                </a:solidFill>
                <a:latin typeface="Open Sans"/>
              </a:rPr>
              <a:t> les 6 </a:t>
            </a:r>
          </a:p>
          <a:p>
            <a:pPr algn="ctr">
              <a:lnSpc>
                <a:spcPts val="6299"/>
              </a:lnSpc>
            </a:pPr>
            <a:r>
              <a:rPr lang="en-US" sz="3000" dirty="0" err="1">
                <a:solidFill>
                  <a:srgbClr val="000000"/>
                </a:solidFill>
                <a:latin typeface="Open Sans"/>
              </a:rPr>
              <a:t>Sociale</a:t>
            </a:r>
            <a:r>
              <a:rPr lang="en-US" sz="3000" dirty="0">
                <a:solidFill>
                  <a:srgbClr val="000000"/>
                </a:solidFill>
                <a:latin typeface="Open Sans"/>
              </a:rPr>
              <a:t> </a:t>
            </a:r>
            <a:r>
              <a:rPr lang="en-US" sz="3000" dirty="0" err="1">
                <a:solidFill>
                  <a:srgbClr val="000000"/>
                </a:solidFill>
                <a:latin typeface="Open Sans"/>
              </a:rPr>
              <a:t>leefbaarheid</a:t>
            </a:r>
            <a:r>
              <a:rPr lang="en-US" sz="3000" dirty="0">
                <a:solidFill>
                  <a:srgbClr val="000000"/>
                </a:solidFill>
                <a:latin typeface="Open Sans"/>
              </a:rPr>
              <a:t>, partners </a:t>
            </a:r>
            <a:r>
              <a:rPr lang="en-US" sz="3000" dirty="0" err="1">
                <a:solidFill>
                  <a:srgbClr val="000000"/>
                </a:solidFill>
                <a:latin typeface="Open Sans"/>
              </a:rPr>
              <a:t>en</a:t>
            </a:r>
            <a:r>
              <a:rPr lang="en-US" sz="3000" dirty="0">
                <a:solidFill>
                  <a:srgbClr val="000000"/>
                </a:solidFill>
                <a:latin typeface="Open Sans"/>
              </a:rPr>
              <a:t> geld</a:t>
            </a:r>
          </a:p>
        </p:txBody>
      </p:sp>
    </p:spTree>
    <p:extLst>
      <p:ext uri="{BB962C8B-B14F-4D97-AF65-F5344CB8AC3E}">
        <p14:creationId xmlns:p14="http://schemas.microsoft.com/office/powerpoint/2010/main" val="209306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
        <p:cNvGrpSpPr/>
        <p:nvPr/>
      </p:nvGrpSpPr>
      <p:grpSpPr>
        <a:xfrm>
          <a:off x="0" y="0"/>
          <a:ext cx="0" cy="0"/>
          <a:chOff x="0" y="0"/>
          <a:chExt cx="0" cy="0"/>
        </a:xfrm>
      </p:grpSpPr>
      <p:sp>
        <p:nvSpPr>
          <p:cNvPr id="5" name="TextBox 5"/>
          <p:cNvSpPr txBox="1"/>
          <p:nvPr/>
        </p:nvSpPr>
        <p:spPr>
          <a:xfrm>
            <a:off x="1028700" y="635750"/>
            <a:ext cx="15814372" cy="762000"/>
          </a:xfrm>
          <a:prstGeom prst="rect">
            <a:avLst/>
          </a:prstGeom>
        </p:spPr>
        <p:txBody>
          <a:bodyPr lIns="0" tIns="0" rIns="0" bIns="0" rtlCol="0" anchor="t">
            <a:spAutoFit/>
          </a:bodyPr>
          <a:lstStyle/>
          <a:p>
            <a:pPr>
              <a:lnSpc>
                <a:spcPts val="6299"/>
              </a:lnSpc>
              <a:spcBef>
                <a:spcPct val="0"/>
              </a:spcBef>
            </a:pPr>
            <a:r>
              <a:rPr lang="nl-NL" sz="4500" dirty="0">
                <a:solidFill>
                  <a:srgbClr val="000000"/>
                </a:solidFill>
                <a:latin typeface="Open Sans Bold"/>
              </a:rPr>
              <a:t>Terugblik op de behandelde begrippen </a:t>
            </a:r>
          </a:p>
        </p:txBody>
      </p:sp>
      <p:sp>
        <p:nvSpPr>
          <p:cNvPr id="6" name="Tekstvak 5">
            <a:extLst>
              <a:ext uri="{FF2B5EF4-FFF2-40B4-BE49-F238E27FC236}">
                <a16:creationId xmlns:a16="http://schemas.microsoft.com/office/drawing/2014/main" id="{43817F9E-1D68-DC8B-64B8-15774E32AF4C}"/>
              </a:ext>
            </a:extLst>
          </p:cNvPr>
          <p:cNvSpPr txBox="1"/>
          <p:nvPr/>
        </p:nvSpPr>
        <p:spPr>
          <a:xfrm>
            <a:off x="1028700" y="1714500"/>
            <a:ext cx="16573500" cy="8156079"/>
          </a:xfrm>
          <a:prstGeom prst="rect">
            <a:avLst/>
          </a:prstGeom>
          <a:noFill/>
        </p:spPr>
        <p:txBody>
          <a:bodyPr wrap="square" rtlCol="0">
            <a:spAutoFit/>
          </a:bodyPr>
          <a:lstStyle/>
          <a:p>
            <a:pPr marL="514350" indent="-514350">
              <a:buAutoNum type="arabicPeriod"/>
            </a:pPr>
            <a:r>
              <a:rPr lang="nl-NL" sz="3000" b="1" dirty="0"/>
              <a:t>Ik</a:t>
            </a:r>
            <a:r>
              <a:rPr lang="nl-NL" sz="3000" dirty="0"/>
              <a:t> maak groepjes van vier of vijf, hierbij </a:t>
            </a:r>
            <a:r>
              <a:rPr lang="nl-NL" sz="3000" b="1" dirty="0"/>
              <a:t>onthoudt</a:t>
            </a:r>
            <a:r>
              <a:rPr lang="nl-NL" sz="3000" dirty="0"/>
              <a:t> je je nummer!</a:t>
            </a:r>
          </a:p>
          <a:p>
            <a:pPr marL="514350" indent="-514350">
              <a:buAutoNum type="arabicPeriod"/>
            </a:pPr>
            <a:r>
              <a:rPr lang="nl-NL" sz="3000" dirty="0"/>
              <a:t>Vervolgens ga je in met je groep bij elkaar zitten in het klaslokaal. Probeer zo veel mogelijk afstand te houden van de andere groepen. </a:t>
            </a:r>
          </a:p>
          <a:p>
            <a:pPr marL="514350" indent="-514350">
              <a:buAutoNum type="arabicPeriod"/>
            </a:pPr>
            <a:r>
              <a:rPr lang="nl-NL" sz="3000" dirty="0"/>
              <a:t>Binnen je groep maak je zelf duo’s of trio’s.</a:t>
            </a:r>
          </a:p>
          <a:p>
            <a:pPr marL="514350" indent="-514350">
              <a:buAutoNum type="arabicPeriod"/>
            </a:pPr>
            <a:endParaRPr lang="nl-NL" sz="3000" dirty="0"/>
          </a:p>
          <a:p>
            <a:pPr marL="514350" indent="-514350">
              <a:buAutoNum type="arabicPeriod"/>
            </a:pPr>
            <a:r>
              <a:rPr lang="nl-NL" sz="3000" dirty="0"/>
              <a:t>Per duo of trio heb je </a:t>
            </a:r>
            <a:r>
              <a:rPr lang="nl-NL" sz="3000" b="1" dirty="0"/>
              <a:t>één</a:t>
            </a:r>
            <a:r>
              <a:rPr lang="nl-NL" sz="3000" dirty="0"/>
              <a:t> telefoon nodig met een </a:t>
            </a:r>
            <a:r>
              <a:rPr lang="nl-NL" sz="3000" b="1" dirty="0"/>
              <a:t>stopwatch</a:t>
            </a:r>
            <a:r>
              <a:rPr lang="nl-NL" sz="3000" dirty="0"/>
              <a:t>, dus ligt er ook maar één telefoon op tafel.</a:t>
            </a:r>
          </a:p>
          <a:p>
            <a:pPr marL="514350" indent="-514350">
              <a:buAutoNum type="arabicPeriod"/>
            </a:pPr>
            <a:r>
              <a:rPr lang="nl-NL" sz="3000" dirty="0"/>
              <a:t>In jullie groep ligt een stapel met kaartjes, met daarop drie begrippen. Het doel is om deze aan de partner(s) uit te leggen zonder het begrip of een deel van het begrip te benoemen. Je gaat alle drie de begrippen zo snel en goed mogelijk omschrijven. In de tussentijd tikt jullie tijd door. Als alle begrippen geraden zijn mag de tijd stopgezet worden. </a:t>
            </a:r>
          </a:p>
          <a:p>
            <a:pPr marL="514350" indent="-514350">
              <a:buAutoNum type="arabicPeriod"/>
            </a:pPr>
            <a:r>
              <a:rPr lang="nl-NL" sz="3000" dirty="0"/>
              <a:t>Nu is het andere team binnen jullie groep aan de beurt en doet hetzelfde. </a:t>
            </a:r>
          </a:p>
          <a:p>
            <a:pPr marL="514350" indent="-514350">
              <a:buAutoNum type="arabicPeriod"/>
            </a:pPr>
            <a:endParaRPr lang="nl-NL" sz="3000" dirty="0"/>
          </a:p>
          <a:p>
            <a:pPr marL="514350" indent="-514350">
              <a:buAutoNum type="arabicPeriod"/>
            </a:pPr>
            <a:r>
              <a:rPr lang="nl-NL" sz="3000" dirty="0"/>
              <a:t>In totaal spelen jullie allemaal vijf kaartjes waarbij om de beurt geraden en uitgelegd wordt. Maximaal 20 minuten!</a:t>
            </a:r>
          </a:p>
          <a:p>
            <a:pPr marL="514350" indent="-514350">
              <a:buAutoNum type="arabicPeriod"/>
            </a:pPr>
            <a:r>
              <a:rPr lang="nl-NL" sz="3000" dirty="0"/>
              <a:t>Het duo of trio dat het </a:t>
            </a:r>
            <a:r>
              <a:rPr lang="nl-NL" sz="3000" b="1" dirty="0"/>
              <a:t>snelste</a:t>
            </a:r>
            <a:r>
              <a:rPr lang="nl-NL" sz="3000" dirty="0"/>
              <a:t> alle begrippen ‘</a:t>
            </a:r>
            <a:r>
              <a:rPr lang="nl-NL" sz="3000" b="1" dirty="0"/>
              <a:t>eerlijk</a:t>
            </a:r>
            <a:r>
              <a:rPr lang="nl-NL" sz="3000" dirty="0"/>
              <a:t>’ geraden heeft, </a:t>
            </a:r>
            <a:r>
              <a:rPr lang="nl-NL" sz="4400" b="1" dirty="0">
                <a:solidFill>
                  <a:srgbClr val="EFAA9C"/>
                </a:solidFill>
              </a:rPr>
              <a:t>wint</a:t>
            </a:r>
            <a:r>
              <a:rPr lang="nl-NL" sz="3000" dirty="0"/>
              <a:t> en mag grabbelen voor een prijs!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1B3DC88-454F-FEA6-F019-48FEE39CA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419100"/>
            <a:ext cx="10210800" cy="7424103"/>
          </a:xfrm>
          <a:prstGeom prst="rect">
            <a:avLst/>
          </a:prstGeom>
        </p:spPr>
      </p:pic>
      <p:sp>
        <p:nvSpPr>
          <p:cNvPr id="4" name="TextBox 5">
            <a:extLst>
              <a:ext uri="{FF2B5EF4-FFF2-40B4-BE49-F238E27FC236}">
                <a16:creationId xmlns:a16="http://schemas.microsoft.com/office/drawing/2014/main" id="{8C08AFD2-61D4-79A2-7177-E24AB751DA46}"/>
              </a:ext>
            </a:extLst>
          </p:cNvPr>
          <p:cNvSpPr txBox="1"/>
          <p:nvPr/>
        </p:nvSpPr>
        <p:spPr>
          <a:xfrm>
            <a:off x="3581400" y="8457436"/>
            <a:ext cx="11125200" cy="1562864"/>
          </a:xfrm>
          <a:prstGeom prst="rect">
            <a:avLst/>
          </a:prstGeom>
        </p:spPr>
        <p:txBody>
          <a:bodyPr wrap="square" lIns="0" tIns="0" rIns="0" bIns="0" rtlCol="0" anchor="t">
            <a:spAutoFit/>
          </a:bodyPr>
          <a:lstStyle/>
          <a:p>
            <a:pPr algn="ctr">
              <a:lnSpc>
                <a:spcPts val="6299"/>
              </a:lnSpc>
              <a:spcBef>
                <a:spcPct val="0"/>
              </a:spcBef>
            </a:pPr>
            <a:r>
              <a:rPr lang="nl-NL" sz="4500" dirty="0">
                <a:solidFill>
                  <a:srgbClr val="000000"/>
                </a:solidFill>
                <a:latin typeface="Open Sans Bold"/>
              </a:rPr>
              <a:t>Per groep mag het team dat gewonnen </a:t>
            </a:r>
          </a:p>
          <a:p>
            <a:pPr algn="ctr">
              <a:lnSpc>
                <a:spcPts val="6299"/>
              </a:lnSpc>
              <a:spcBef>
                <a:spcPct val="0"/>
              </a:spcBef>
            </a:pPr>
            <a:r>
              <a:rPr lang="nl-NL" sz="4500" dirty="0">
                <a:solidFill>
                  <a:srgbClr val="000000"/>
                </a:solidFill>
                <a:latin typeface="Open Sans Bold"/>
              </a:rPr>
              <a:t>heeft naar voren komen</a:t>
            </a:r>
          </a:p>
        </p:txBody>
      </p:sp>
      <p:sp>
        <p:nvSpPr>
          <p:cNvPr id="5" name="Rechthoek 4">
            <a:extLst>
              <a:ext uri="{FF2B5EF4-FFF2-40B4-BE49-F238E27FC236}">
                <a16:creationId xmlns:a16="http://schemas.microsoft.com/office/drawing/2014/main" id="{F8184A27-F546-9812-6282-438059505373}"/>
              </a:ext>
            </a:extLst>
          </p:cNvPr>
          <p:cNvSpPr/>
          <p:nvPr/>
        </p:nvSpPr>
        <p:spPr>
          <a:xfrm>
            <a:off x="5058330" y="0"/>
            <a:ext cx="8171339" cy="1862048"/>
          </a:xfrm>
          <a:prstGeom prst="rect">
            <a:avLst/>
          </a:prstGeom>
          <a:noFill/>
        </p:spPr>
        <p:txBody>
          <a:bodyPr wrap="square" lIns="91440" tIns="45720" rIns="91440" bIns="45720">
            <a:spAutoFit/>
          </a:bodyPr>
          <a:lstStyle/>
          <a:p>
            <a:pPr algn="ctr"/>
            <a:r>
              <a:rPr lang="nl-NL" sz="11500" b="1" dirty="0" err="1">
                <a:ln w="22225">
                  <a:solidFill>
                    <a:schemeClr val="accent2"/>
                  </a:solidFill>
                  <a:prstDash val="solid"/>
                </a:ln>
                <a:solidFill>
                  <a:schemeClr val="accent2">
                    <a:lumMod val="40000"/>
                    <a:lumOff val="60000"/>
                  </a:schemeClr>
                </a:solidFill>
              </a:rPr>
              <a:t>C</a:t>
            </a:r>
            <a:r>
              <a:rPr lang="nl-NL" sz="11500" b="1" cap="none" spc="0" dirty="0" err="1">
                <a:ln w="22225">
                  <a:solidFill>
                    <a:schemeClr val="accent2"/>
                  </a:solidFill>
                  <a:prstDash val="solid"/>
                </a:ln>
                <a:solidFill>
                  <a:schemeClr val="accent2">
                    <a:lumMod val="40000"/>
                    <a:lumOff val="60000"/>
                  </a:schemeClr>
                </a:solidFill>
                <a:effectLst/>
              </a:rPr>
              <a:t>ongrats</a:t>
            </a:r>
            <a:endParaRPr lang="nl-NL"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36875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AA9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727706" y="3328580"/>
            <a:ext cx="5566431" cy="532975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369" y="3075444"/>
            <a:ext cx="5643052" cy="5836030"/>
          </a:xfrm>
          <a:prstGeom prst="rect">
            <a:avLst/>
          </a:prstGeom>
        </p:spPr>
      </p:pic>
      <p:sp>
        <p:nvSpPr>
          <p:cNvPr id="4" name="TextBox 4"/>
          <p:cNvSpPr txBox="1"/>
          <p:nvPr/>
        </p:nvSpPr>
        <p:spPr>
          <a:xfrm>
            <a:off x="6477" y="952500"/>
            <a:ext cx="11027667" cy="1782412"/>
          </a:xfrm>
          <a:prstGeom prst="rect">
            <a:avLst/>
          </a:prstGeom>
        </p:spPr>
        <p:txBody>
          <a:bodyPr lIns="0" tIns="0" rIns="0" bIns="0" rtlCol="0" anchor="t">
            <a:spAutoFit/>
          </a:bodyPr>
          <a:lstStyle/>
          <a:p>
            <a:pPr algn="ctr">
              <a:lnSpc>
                <a:spcPts val="12960"/>
              </a:lnSpc>
            </a:pPr>
            <a:r>
              <a:rPr lang="en-US" sz="14400" dirty="0">
                <a:solidFill>
                  <a:srgbClr val="4B7982"/>
                </a:solidFill>
                <a:latin typeface="CS Gordon Serif"/>
              </a:rPr>
              <a:t>AGENDA</a:t>
            </a:r>
          </a:p>
        </p:txBody>
      </p:sp>
      <p:sp>
        <p:nvSpPr>
          <p:cNvPr id="5" name="TextBox 5"/>
          <p:cNvSpPr txBox="1"/>
          <p:nvPr/>
        </p:nvSpPr>
        <p:spPr>
          <a:xfrm>
            <a:off x="993863" y="4808070"/>
            <a:ext cx="4290063" cy="2321085"/>
          </a:xfrm>
          <a:prstGeom prst="rect">
            <a:avLst/>
          </a:prstGeom>
        </p:spPr>
        <p:txBody>
          <a:bodyPr wrap="square" lIns="0" tIns="0" rIns="0" bIns="0" rtlCol="0" anchor="t">
            <a:spAutoFit/>
          </a:bodyPr>
          <a:lstStyle/>
          <a:p>
            <a:pPr algn="ctr">
              <a:lnSpc>
                <a:spcPts val="6299"/>
              </a:lnSpc>
            </a:pPr>
            <a:r>
              <a:rPr lang="en-US" sz="4500" dirty="0" err="1">
                <a:solidFill>
                  <a:srgbClr val="000000"/>
                </a:solidFill>
                <a:latin typeface="Open Sans"/>
              </a:rPr>
              <a:t>Terugblik</a:t>
            </a:r>
            <a:r>
              <a:rPr lang="en-US" sz="4500" dirty="0">
                <a:solidFill>
                  <a:srgbClr val="000000"/>
                </a:solidFill>
                <a:latin typeface="Open Sans"/>
              </a:rPr>
              <a:t> </a:t>
            </a:r>
          </a:p>
          <a:p>
            <a:pPr algn="ctr">
              <a:lnSpc>
                <a:spcPts val="6299"/>
              </a:lnSpc>
            </a:pPr>
            <a:r>
              <a:rPr lang="en-US" sz="3000" dirty="0" err="1">
                <a:solidFill>
                  <a:srgbClr val="000000"/>
                </a:solidFill>
                <a:latin typeface="Open Sans"/>
              </a:rPr>
              <a:t>Begrippen</a:t>
            </a:r>
            <a:r>
              <a:rPr lang="en-US" sz="3000" dirty="0">
                <a:solidFill>
                  <a:srgbClr val="000000"/>
                </a:solidFill>
                <a:latin typeface="Open Sans"/>
              </a:rPr>
              <a:t> </a:t>
            </a:r>
            <a:r>
              <a:rPr lang="en-US" sz="3000" dirty="0" err="1">
                <a:solidFill>
                  <a:srgbClr val="000000"/>
                </a:solidFill>
                <a:latin typeface="Open Sans"/>
              </a:rPr>
              <a:t>herhaling</a:t>
            </a:r>
            <a:r>
              <a:rPr lang="en-US" sz="3000" dirty="0">
                <a:solidFill>
                  <a:srgbClr val="000000"/>
                </a:solidFill>
                <a:latin typeface="Open Sans"/>
              </a:rPr>
              <a:t> </a:t>
            </a:r>
            <a:r>
              <a:rPr lang="en-US" sz="3000" dirty="0" err="1">
                <a:solidFill>
                  <a:srgbClr val="000000"/>
                </a:solidFill>
                <a:latin typeface="Open Sans"/>
              </a:rPr>
              <a:t>periode</a:t>
            </a:r>
            <a:r>
              <a:rPr lang="en-US" sz="3000" dirty="0">
                <a:solidFill>
                  <a:srgbClr val="000000"/>
                </a:solidFill>
                <a:latin typeface="Open Sans"/>
              </a:rPr>
              <a:t> 1 </a:t>
            </a:r>
            <a:r>
              <a:rPr lang="en-US" sz="3000" dirty="0" err="1">
                <a:solidFill>
                  <a:srgbClr val="000000"/>
                </a:solidFill>
                <a:latin typeface="Open Sans"/>
              </a:rPr>
              <a:t>en</a:t>
            </a:r>
            <a:r>
              <a:rPr lang="en-US" sz="3000" dirty="0">
                <a:solidFill>
                  <a:srgbClr val="000000"/>
                </a:solidFill>
                <a:latin typeface="Open Sans"/>
              </a:rPr>
              <a:t> 2</a:t>
            </a:r>
          </a:p>
        </p:txBody>
      </p:sp>
      <p:sp>
        <p:nvSpPr>
          <p:cNvPr id="6" name="TextBox 6"/>
          <p:cNvSpPr txBox="1"/>
          <p:nvPr/>
        </p:nvSpPr>
        <p:spPr>
          <a:xfrm>
            <a:off x="12082031" y="4808070"/>
            <a:ext cx="4857780" cy="2370777"/>
          </a:xfrm>
          <a:prstGeom prst="rect">
            <a:avLst/>
          </a:prstGeom>
        </p:spPr>
        <p:txBody>
          <a:bodyPr lIns="0" tIns="0" rIns="0" bIns="0" rtlCol="0" anchor="t">
            <a:spAutoFit/>
          </a:bodyPr>
          <a:lstStyle/>
          <a:p>
            <a:pPr algn="ctr">
              <a:lnSpc>
                <a:spcPts val="6299"/>
              </a:lnSpc>
            </a:pPr>
            <a:r>
              <a:rPr lang="en-US" sz="4500" dirty="0" err="1">
                <a:solidFill>
                  <a:srgbClr val="000000"/>
                </a:solidFill>
                <a:latin typeface="Open Sans"/>
              </a:rPr>
              <a:t>Vooruitblik</a:t>
            </a:r>
            <a:endParaRPr lang="en-US" sz="4500" dirty="0">
              <a:solidFill>
                <a:srgbClr val="000000"/>
              </a:solidFill>
              <a:latin typeface="Open Sans"/>
            </a:endParaRPr>
          </a:p>
          <a:p>
            <a:pPr algn="ctr">
              <a:lnSpc>
                <a:spcPts val="6299"/>
              </a:lnSpc>
            </a:pPr>
            <a:r>
              <a:rPr lang="en-US" sz="3000" dirty="0" err="1">
                <a:solidFill>
                  <a:srgbClr val="000000"/>
                </a:solidFill>
                <a:latin typeface="Open Sans"/>
              </a:rPr>
              <a:t>Zijn</a:t>
            </a:r>
            <a:r>
              <a:rPr lang="en-US" sz="3000" dirty="0">
                <a:solidFill>
                  <a:srgbClr val="000000"/>
                </a:solidFill>
                <a:latin typeface="Open Sans"/>
              </a:rPr>
              <a:t> er </a:t>
            </a:r>
            <a:r>
              <a:rPr lang="en-US" sz="3000" dirty="0" err="1">
                <a:solidFill>
                  <a:srgbClr val="000000"/>
                </a:solidFill>
                <a:latin typeface="Open Sans"/>
              </a:rPr>
              <a:t>nog</a:t>
            </a:r>
            <a:r>
              <a:rPr lang="en-US" sz="3000" dirty="0">
                <a:solidFill>
                  <a:srgbClr val="000000"/>
                </a:solidFill>
                <a:latin typeface="Open Sans"/>
              </a:rPr>
              <a:t> </a:t>
            </a:r>
            <a:r>
              <a:rPr lang="en-US" sz="3000" dirty="0" err="1">
                <a:solidFill>
                  <a:srgbClr val="000000"/>
                </a:solidFill>
                <a:latin typeface="Open Sans"/>
              </a:rPr>
              <a:t>begrippen</a:t>
            </a:r>
            <a:r>
              <a:rPr lang="en-US" sz="3000" dirty="0">
                <a:solidFill>
                  <a:srgbClr val="000000"/>
                </a:solidFill>
                <a:latin typeface="Open Sans"/>
              </a:rPr>
              <a:t> die </a:t>
            </a:r>
            <a:r>
              <a:rPr lang="en-US" sz="3000" dirty="0" err="1">
                <a:solidFill>
                  <a:srgbClr val="000000"/>
                </a:solidFill>
                <a:latin typeface="Open Sans"/>
              </a:rPr>
              <a:t>lastig</a:t>
            </a:r>
            <a:r>
              <a:rPr lang="en-US" sz="3000" dirty="0">
                <a:solidFill>
                  <a:srgbClr val="000000"/>
                </a:solidFill>
                <a:latin typeface="Open Sans"/>
              </a:rPr>
              <a:t> </a:t>
            </a:r>
            <a:r>
              <a:rPr lang="en-US" sz="3000" dirty="0" err="1">
                <a:solidFill>
                  <a:srgbClr val="000000"/>
                </a:solidFill>
                <a:latin typeface="Open Sans"/>
              </a:rPr>
              <a:t>zijn</a:t>
            </a:r>
            <a:r>
              <a:rPr lang="en-US" sz="3000" dirty="0">
                <a:solidFill>
                  <a:srgbClr val="000000"/>
                </a:solidFill>
                <a:latin typeface="Open Sans"/>
              </a:rPr>
              <a:t>? </a:t>
            </a:r>
            <a:r>
              <a:rPr lang="en-US" sz="4500" dirty="0">
                <a:solidFill>
                  <a:srgbClr val="000000"/>
                </a:solidFill>
                <a:latin typeface="Open Sans"/>
              </a:rPr>
              <a:t> </a:t>
            </a:r>
          </a:p>
        </p:txBody>
      </p:sp>
      <p:pic>
        <p:nvPicPr>
          <p:cNvPr id="7" name="Picture 3">
            <a:extLst>
              <a:ext uri="{FF2B5EF4-FFF2-40B4-BE49-F238E27FC236}">
                <a16:creationId xmlns:a16="http://schemas.microsoft.com/office/drawing/2014/main" id="{83E0B5F1-0E1F-E8B0-BFB2-F3AA05A5EDB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6091748" y="3075444"/>
            <a:ext cx="5643052" cy="5836030"/>
          </a:xfrm>
          <a:prstGeom prst="rect">
            <a:avLst/>
          </a:prstGeom>
        </p:spPr>
      </p:pic>
      <p:sp>
        <p:nvSpPr>
          <p:cNvPr id="8" name="TextBox 5">
            <a:extLst>
              <a:ext uri="{FF2B5EF4-FFF2-40B4-BE49-F238E27FC236}">
                <a16:creationId xmlns:a16="http://schemas.microsoft.com/office/drawing/2014/main" id="{E522C8F8-E357-CD12-51EC-067088DEA92B}"/>
              </a:ext>
            </a:extLst>
          </p:cNvPr>
          <p:cNvSpPr txBox="1"/>
          <p:nvPr/>
        </p:nvSpPr>
        <p:spPr>
          <a:xfrm>
            <a:off x="6682737" y="4800450"/>
            <a:ext cx="4290063" cy="2321085"/>
          </a:xfrm>
          <a:prstGeom prst="rect">
            <a:avLst/>
          </a:prstGeom>
        </p:spPr>
        <p:txBody>
          <a:bodyPr wrap="square" lIns="0" tIns="0" rIns="0" bIns="0" rtlCol="0" anchor="t">
            <a:spAutoFit/>
          </a:bodyPr>
          <a:lstStyle/>
          <a:p>
            <a:pPr algn="ctr">
              <a:lnSpc>
                <a:spcPts val="6299"/>
              </a:lnSpc>
            </a:pPr>
            <a:r>
              <a:rPr lang="en-US" sz="4500" dirty="0" err="1">
                <a:solidFill>
                  <a:srgbClr val="000000"/>
                </a:solidFill>
                <a:latin typeface="Open Sans"/>
              </a:rPr>
              <a:t>Lesstof</a:t>
            </a:r>
            <a:r>
              <a:rPr lang="en-US" sz="4500" dirty="0">
                <a:solidFill>
                  <a:srgbClr val="000000"/>
                </a:solidFill>
                <a:latin typeface="Open Sans"/>
              </a:rPr>
              <a:t> les 6 </a:t>
            </a:r>
          </a:p>
          <a:p>
            <a:pPr algn="ctr">
              <a:lnSpc>
                <a:spcPts val="6299"/>
              </a:lnSpc>
            </a:pPr>
            <a:r>
              <a:rPr lang="en-US" sz="3000" dirty="0" err="1">
                <a:solidFill>
                  <a:srgbClr val="000000"/>
                </a:solidFill>
                <a:latin typeface="Open Sans"/>
              </a:rPr>
              <a:t>Sociale</a:t>
            </a:r>
            <a:r>
              <a:rPr lang="en-US" sz="3000" dirty="0">
                <a:solidFill>
                  <a:srgbClr val="000000"/>
                </a:solidFill>
                <a:latin typeface="Open Sans"/>
              </a:rPr>
              <a:t> </a:t>
            </a:r>
            <a:r>
              <a:rPr lang="en-US" sz="3000" dirty="0" err="1">
                <a:solidFill>
                  <a:srgbClr val="000000"/>
                </a:solidFill>
                <a:latin typeface="Open Sans"/>
              </a:rPr>
              <a:t>leefbaarheid</a:t>
            </a:r>
            <a:r>
              <a:rPr lang="en-US" sz="3000" dirty="0">
                <a:solidFill>
                  <a:srgbClr val="000000"/>
                </a:solidFill>
                <a:latin typeface="Open Sans"/>
              </a:rPr>
              <a:t>, partners </a:t>
            </a:r>
            <a:r>
              <a:rPr lang="en-US" sz="3000" dirty="0" err="1">
                <a:solidFill>
                  <a:srgbClr val="000000"/>
                </a:solidFill>
                <a:latin typeface="Open Sans"/>
              </a:rPr>
              <a:t>en</a:t>
            </a:r>
            <a:r>
              <a:rPr lang="en-US" sz="3000" dirty="0">
                <a:solidFill>
                  <a:srgbClr val="000000"/>
                </a:solidFill>
                <a:latin typeface="Open Sans"/>
              </a:rPr>
              <a:t> geld</a:t>
            </a:r>
          </a:p>
        </p:txBody>
      </p:sp>
    </p:spTree>
    <p:extLst>
      <p:ext uri="{BB962C8B-B14F-4D97-AF65-F5344CB8AC3E}">
        <p14:creationId xmlns:p14="http://schemas.microsoft.com/office/powerpoint/2010/main" val="249483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8"/>
                                        </p:tgtEl>
                                        <p:attrNameLst>
                                          <p:attrName>r</p:attrName>
                                        </p:attrNameLst>
                                      </p:cBhvr>
                                    </p:animRot>
                                    <p:animRot by="-240000">
                                      <p:cBhvr>
                                        <p:cTn id="13" dur="200" fill="hold">
                                          <p:stCondLst>
                                            <p:cond delay="200"/>
                                          </p:stCondLst>
                                        </p:cTn>
                                        <p:tgtEl>
                                          <p:spTgt spid="8"/>
                                        </p:tgtEl>
                                        <p:attrNameLst>
                                          <p:attrName>r</p:attrName>
                                        </p:attrNameLst>
                                      </p:cBhvr>
                                    </p:animRot>
                                    <p:animRot by="240000">
                                      <p:cBhvr>
                                        <p:cTn id="14" dur="200" fill="hold">
                                          <p:stCondLst>
                                            <p:cond delay="400"/>
                                          </p:stCondLst>
                                        </p:cTn>
                                        <p:tgtEl>
                                          <p:spTgt spid="8"/>
                                        </p:tgtEl>
                                        <p:attrNameLst>
                                          <p:attrName>r</p:attrName>
                                        </p:attrNameLst>
                                      </p:cBhvr>
                                    </p:animRot>
                                    <p:animRot by="-240000">
                                      <p:cBhvr>
                                        <p:cTn id="15" dur="200" fill="hold">
                                          <p:stCondLst>
                                            <p:cond delay="600"/>
                                          </p:stCondLst>
                                        </p:cTn>
                                        <p:tgtEl>
                                          <p:spTgt spid="8"/>
                                        </p:tgtEl>
                                        <p:attrNameLst>
                                          <p:attrName>r</p:attrName>
                                        </p:attrNameLst>
                                      </p:cBhvr>
                                    </p:animRot>
                                    <p:animRot by="120000">
                                      <p:cBhvr>
                                        <p:cTn id="16"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6B9AB-2D9D-3E12-0D3B-60FFD26FD458}"/>
              </a:ext>
            </a:extLst>
          </p:cNvPr>
          <p:cNvSpPr txBox="1">
            <a:spLocks/>
          </p:cNvSpPr>
          <p:nvPr/>
        </p:nvSpPr>
        <p:spPr>
          <a:xfrm>
            <a:off x="2705100" y="800100"/>
            <a:ext cx="12877799" cy="3200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t>Vorige week: 5 Casussen </a:t>
            </a:r>
          </a:p>
        </p:txBody>
      </p:sp>
      <p:graphicFrame>
        <p:nvGraphicFramePr>
          <p:cNvPr id="3" name="Tabel 3">
            <a:extLst>
              <a:ext uri="{FF2B5EF4-FFF2-40B4-BE49-F238E27FC236}">
                <a16:creationId xmlns:a16="http://schemas.microsoft.com/office/drawing/2014/main" id="{B7F6E9C0-49BB-ED00-9982-CEFCDF7B9251}"/>
              </a:ext>
            </a:extLst>
          </p:cNvPr>
          <p:cNvGraphicFramePr>
            <a:graphicFrameLocks noGrp="1"/>
          </p:cNvGraphicFramePr>
          <p:nvPr>
            <p:extLst>
              <p:ext uri="{D42A27DB-BD31-4B8C-83A1-F6EECF244321}">
                <p14:modId xmlns:p14="http://schemas.microsoft.com/office/powerpoint/2010/main" val="1356432734"/>
              </p:ext>
            </p:extLst>
          </p:nvPr>
        </p:nvGraphicFramePr>
        <p:xfrm>
          <a:off x="2895599" y="3482715"/>
          <a:ext cx="12496800" cy="5913120"/>
        </p:xfrm>
        <a:graphic>
          <a:graphicData uri="http://schemas.openxmlformats.org/drawingml/2006/table">
            <a:tbl>
              <a:tblPr firstRow="1" bandRow="1">
                <a:tableStyleId>{7E9639D4-E3E2-4D34-9284-5A2195B3D0D7}</a:tableStyleId>
              </a:tblPr>
              <a:tblGrid>
                <a:gridCol w="594048">
                  <a:extLst>
                    <a:ext uri="{9D8B030D-6E8A-4147-A177-3AD203B41FA5}">
                      <a16:colId xmlns:a16="http://schemas.microsoft.com/office/drawing/2014/main" val="1372804078"/>
                    </a:ext>
                  </a:extLst>
                </a:gridCol>
                <a:gridCol w="11902752">
                  <a:extLst>
                    <a:ext uri="{9D8B030D-6E8A-4147-A177-3AD203B41FA5}">
                      <a16:colId xmlns:a16="http://schemas.microsoft.com/office/drawing/2014/main" val="2657254799"/>
                    </a:ext>
                  </a:extLst>
                </a:gridCol>
              </a:tblGrid>
              <a:tr h="543811">
                <a:tc>
                  <a:txBody>
                    <a:bodyPr/>
                    <a:lstStyle/>
                    <a:p>
                      <a:endParaRPr lang="nl-NL" sz="3200" dirty="0"/>
                    </a:p>
                  </a:txBody>
                  <a:tcPr/>
                </a:tc>
                <a:tc>
                  <a:txBody>
                    <a:bodyPr/>
                    <a:lstStyle/>
                    <a:p>
                      <a:r>
                        <a:rPr lang="nl-NL" sz="3200" dirty="0"/>
                        <a:t>Casus</a:t>
                      </a:r>
                    </a:p>
                  </a:txBody>
                  <a:tcPr/>
                </a:tc>
                <a:extLst>
                  <a:ext uri="{0D108BD9-81ED-4DB2-BD59-A6C34878D82A}">
                    <a16:rowId xmlns:a16="http://schemas.microsoft.com/office/drawing/2014/main" val="549308047"/>
                  </a:ext>
                </a:extLst>
              </a:tr>
              <a:tr h="962127">
                <a:tc>
                  <a:txBody>
                    <a:bodyPr/>
                    <a:lstStyle/>
                    <a:p>
                      <a:r>
                        <a:rPr lang="nl-NL" sz="3200" b="1" dirty="0"/>
                        <a:t>1</a:t>
                      </a:r>
                    </a:p>
                  </a:txBody>
                  <a:tcPr/>
                </a:tc>
                <a:tc>
                  <a:txBody>
                    <a:bodyPr/>
                    <a:lstStyle/>
                    <a:p>
                      <a:r>
                        <a:rPr lang="nl-NL" sz="3200" b="1" dirty="0"/>
                        <a:t>Jullie starten een groen clubje met jonge kinderen om samen de straten rond om de basisschool te vergroenen. </a:t>
                      </a:r>
                    </a:p>
                  </a:txBody>
                  <a:tcPr/>
                </a:tc>
                <a:extLst>
                  <a:ext uri="{0D108BD9-81ED-4DB2-BD59-A6C34878D82A}">
                    <a16:rowId xmlns:a16="http://schemas.microsoft.com/office/drawing/2014/main" val="2209843076"/>
                  </a:ext>
                </a:extLst>
              </a:tr>
              <a:tr h="962127">
                <a:tc>
                  <a:txBody>
                    <a:bodyPr/>
                    <a:lstStyle/>
                    <a:p>
                      <a:r>
                        <a:rPr lang="nl-NL" sz="3200" b="1" dirty="0"/>
                        <a:t>2</a:t>
                      </a:r>
                    </a:p>
                  </a:txBody>
                  <a:tcPr/>
                </a:tc>
                <a:tc>
                  <a:txBody>
                    <a:bodyPr/>
                    <a:lstStyle/>
                    <a:p>
                      <a:r>
                        <a:rPr lang="nl-NL" sz="3200" b="1" dirty="0"/>
                        <a:t>Jullie gaan met een groep jongeren aan de slag om samen een grote corona </a:t>
                      </a:r>
                      <a:r>
                        <a:rPr lang="nl-NL" sz="3200" b="1" dirty="0" err="1"/>
                        <a:t>proof</a:t>
                      </a:r>
                      <a:r>
                        <a:rPr lang="nl-NL" sz="3200" b="1" dirty="0"/>
                        <a:t> activiteiten te organiseren voor in de meivakantie.</a:t>
                      </a:r>
                    </a:p>
                  </a:txBody>
                  <a:tcPr/>
                </a:tc>
                <a:extLst>
                  <a:ext uri="{0D108BD9-81ED-4DB2-BD59-A6C34878D82A}">
                    <a16:rowId xmlns:a16="http://schemas.microsoft.com/office/drawing/2014/main" val="1581739032"/>
                  </a:ext>
                </a:extLst>
              </a:tr>
              <a:tr h="962127">
                <a:tc>
                  <a:txBody>
                    <a:bodyPr/>
                    <a:lstStyle/>
                    <a:p>
                      <a:r>
                        <a:rPr lang="nl-NL" sz="3200" dirty="0"/>
                        <a:t>3</a:t>
                      </a:r>
                    </a:p>
                  </a:txBody>
                  <a:tcPr/>
                </a:tc>
                <a:tc>
                  <a:txBody>
                    <a:bodyPr/>
                    <a:lstStyle/>
                    <a:p>
                      <a:r>
                        <a:rPr lang="nl-NL" sz="3200" dirty="0"/>
                        <a:t>Jullie organiseren voor eenzame mensen van verschillende leeftijden een corona </a:t>
                      </a:r>
                      <a:r>
                        <a:rPr lang="nl-NL" sz="3200" dirty="0" err="1"/>
                        <a:t>proof</a:t>
                      </a:r>
                      <a:r>
                        <a:rPr lang="nl-NL" sz="3200" dirty="0"/>
                        <a:t> activiteit op eerste paasdag </a:t>
                      </a:r>
                    </a:p>
                  </a:txBody>
                  <a:tcPr/>
                </a:tc>
                <a:extLst>
                  <a:ext uri="{0D108BD9-81ED-4DB2-BD59-A6C34878D82A}">
                    <a16:rowId xmlns:a16="http://schemas.microsoft.com/office/drawing/2014/main" val="2192580178"/>
                  </a:ext>
                </a:extLst>
              </a:tr>
              <a:tr h="962127">
                <a:tc>
                  <a:txBody>
                    <a:bodyPr/>
                    <a:lstStyle/>
                    <a:p>
                      <a:r>
                        <a:rPr lang="nl-NL" sz="3200" dirty="0"/>
                        <a:t>4</a:t>
                      </a:r>
                    </a:p>
                  </a:txBody>
                  <a:tcPr/>
                </a:tc>
                <a:tc>
                  <a:txBody>
                    <a:bodyPr/>
                    <a:lstStyle/>
                    <a:p>
                      <a:r>
                        <a:rPr lang="nl-NL" sz="3200" dirty="0"/>
                        <a:t>Jullie willen een website maken waarop mensen maaltijden kunnen aanbieden voor anderen, wijkgericht. </a:t>
                      </a:r>
                    </a:p>
                  </a:txBody>
                  <a:tcPr/>
                </a:tc>
                <a:extLst>
                  <a:ext uri="{0D108BD9-81ED-4DB2-BD59-A6C34878D82A}">
                    <a16:rowId xmlns:a16="http://schemas.microsoft.com/office/drawing/2014/main" val="325372742"/>
                  </a:ext>
                </a:extLst>
              </a:tr>
              <a:tr h="962127">
                <a:tc>
                  <a:txBody>
                    <a:bodyPr/>
                    <a:lstStyle/>
                    <a:p>
                      <a:r>
                        <a:rPr lang="nl-NL" sz="3200" b="1" dirty="0"/>
                        <a:t>5</a:t>
                      </a:r>
                    </a:p>
                  </a:txBody>
                  <a:tcPr/>
                </a:tc>
                <a:tc>
                  <a:txBody>
                    <a:bodyPr/>
                    <a:lstStyle/>
                    <a:p>
                      <a:r>
                        <a:rPr lang="nl-NL" sz="3200" b="1" dirty="0"/>
                        <a:t>Jullie willen starten met het opschonen van een wijk samen met zoveel mogelijk bewoners.</a:t>
                      </a:r>
                    </a:p>
                  </a:txBody>
                  <a:tcPr/>
                </a:tc>
                <a:extLst>
                  <a:ext uri="{0D108BD9-81ED-4DB2-BD59-A6C34878D82A}">
                    <a16:rowId xmlns:a16="http://schemas.microsoft.com/office/drawing/2014/main" val="2814099335"/>
                  </a:ext>
                </a:extLst>
              </a:tr>
            </a:tbl>
          </a:graphicData>
        </a:graphic>
      </p:graphicFrame>
      <p:sp>
        <p:nvSpPr>
          <p:cNvPr id="4" name="Tekstvak 3">
            <a:extLst>
              <a:ext uri="{FF2B5EF4-FFF2-40B4-BE49-F238E27FC236}">
                <a16:creationId xmlns:a16="http://schemas.microsoft.com/office/drawing/2014/main" id="{8BFFF4A1-31D2-B5FF-F149-F267859E905A}"/>
              </a:ext>
            </a:extLst>
          </p:cNvPr>
          <p:cNvSpPr txBox="1"/>
          <p:nvPr/>
        </p:nvSpPr>
        <p:spPr>
          <a:xfrm rot="21313524">
            <a:off x="13019277" y="1787466"/>
            <a:ext cx="4746245" cy="707886"/>
          </a:xfrm>
          <a:prstGeom prst="rect">
            <a:avLst/>
          </a:prstGeom>
          <a:solidFill>
            <a:srgbClr val="EFAA9C"/>
          </a:solidFill>
          <a:ln>
            <a:solidFill>
              <a:schemeClr val="tx1"/>
            </a:solidFill>
          </a:ln>
        </p:spPr>
        <p:txBody>
          <a:bodyPr wrap="square">
            <a:spAutoFit/>
          </a:bodyPr>
          <a:lstStyle/>
          <a:p>
            <a:r>
              <a:rPr lang="nl-NL" sz="4000" dirty="0"/>
              <a:t>Sociale leefbaarheid </a:t>
            </a:r>
          </a:p>
        </p:txBody>
      </p:sp>
    </p:spTree>
    <p:extLst>
      <p:ext uri="{BB962C8B-B14F-4D97-AF65-F5344CB8AC3E}">
        <p14:creationId xmlns:p14="http://schemas.microsoft.com/office/powerpoint/2010/main" val="243725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7F2"/>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BC88442-96F2-A6CA-2EB8-BB218D384376}"/>
              </a:ext>
            </a:extLst>
          </p:cNvPr>
          <p:cNvGraphicFramePr/>
          <p:nvPr>
            <p:extLst>
              <p:ext uri="{D42A27DB-BD31-4B8C-83A1-F6EECF244321}">
                <p14:modId xmlns:p14="http://schemas.microsoft.com/office/powerpoint/2010/main" val="1726129982"/>
              </p:ext>
            </p:extLst>
          </p:nvPr>
        </p:nvGraphicFramePr>
        <p:xfrm>
          <a:off x="9169400" y="30014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el 1">
            <a:extLst>
              <a:ext uri="{FF2B5EF4-FFF2-40B4-BE49-F238E27FC236}">
                <a16:creationId xmlns:a16="http://schemas.microsoft.com/office/drawing/2014/main" id="{0C06CD55-D8DF-08FC-7105-9BE67ACF03C8}"/>
              </a:ext>
            </a:extLst>
          </p:cNvPr>
          <p:cNvSpPr txBox="1">
            <a:spLocks/>
          </p:cNvSpPr>
          <p:nvPr/>
        </p:nvSpPr>
        <p:spPr>
          <a:xfrm>
            <a:off x="838200" y="876300"/>
            <a:ext cx="7086600" cy="2667001"/>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nl-NL" dirty="0"/>
              <a:t>Welke partners…</a:t>
            </a:r>
          </a:p>
          <a:p>
            <a:endParaRPr lang="nl-NL" dirty="0"/>
          </a:p>
          <a:p>
            <a:endParaRPr lang="nl-NL" dirty="0"/>
          </a:p>
          <a:p>
            <a:r>
              <a:rPr lang="nl-NL" dirty="0"/>
              <a:t> </a:t>
            </a:r>
          </a:p>
        </p:txBody>
      </p:sp>
      <p:sp>
        <p:nvSpPr>
          <p:cNvPr id="5" name="Tekstvak 4">
            <a:extLst>
              <a:ext uri="{FF2B5EF4-FFF2-40B4-BE49-F238E27FC236}">
                <a16:creationId xmlns:a16="http://schemas.microsoft.com/office/drawing/2014/main" id="{F0931865-7123-9748-7561-D43854EF58C6}"/>
              </a:ext>
            </a:extLst>
          </p:cNvPr>
          <p:cNvSpPr txBox="1"/>
          <p:nvPr/>
        </p:nvSpPr>
        <p:spPr>
          <a:xfrm>
            <a:off x="990600" y="3001433"/>
            <a:ext cx="7086600" cy="1169551"/>
          </a:xfrm>
          <a:prstGeom prst="rect">
            <a:avLst/>
          </a:prstGeom>
          <a:noFill/>
        </p:spPr>
        <p:txBody>
          <a:bodyPr wrap="square" rtlCol="0">
            <a:spAutoFit/>
          </a:bodyPr>
          <a:lstStyle/>
          <a:p>
            <a:r>
              <a:rPr lang="nl-NL" sz="3500" dirty="0"/>
              <a:t>…heb je nodig om een project of onderneming te starten?</a:t>
            </a:r>
          </a:p>
        </p:txBody>
      </p:sp>
      <p:sp>
        <p:nvSpPr>
          <p:cNvPr id="6" name="Tekstvak 5">
            <a:extLst>
              <a:ext uri="{FF2B5EF4-FFF2-40B4-BE49-F238E27FC236}">
                <a16:creationId xmlns:a16="http://schemas.microsoft.com/office/drawing/2014/main" id="{24BD1B81-58BD-FEEA-D325-70CC57A242DE}"/>
              </a:ext>
            </a:extLst>
          </p:cNvPr>
          <p:cNvSpPr txBox="1"/>
          <p:nvPr/>
        </p:nvSpPr>
        <p:spPr>
          <a:xfrm>
            <a:off x="990600" y="5083658"/>
            <a:ext cx="7086600" cy="2246769"/>
          </a:xfrm>
          <a:prstGeom prst="rect">
            <a:avLst/>
          </a:prstGeom>
          <a:noFill/>
        </p:spPr>
        <p:txBody>
          <a:bodyPr wrap="square" rtlCol="0">
            <a:spAutoFit/>
          </a:bodyPr>
          <a:lstStyle/>
          <a:p>
            <a:r>
              <a:rPr lang="nl-NL" sz="3500" dirty="0"/>
              <a:t>Hoe kan je dit het beste achterhalen? </a:t>
            </a:r>
          </a:p>
          <a:p>
            <a:pPr marL="514350" indent="-514350">
              <a:buAutoNum type="arabicPeriod"/>
            </a:pPr>
            <a:r>
              <a:rPr lang="nl-NL" sz="3500" dirty="0"/>
              <a:t>Wat is het onderwerp?</a:t>
            </a:r>
          </a:p>
          <a:p>
            <a:pPr marL="514350" indent="-514350">
              <a:buAutoNum type="arabicPeriod"/>
            </a:pPr>
            <a:r>
              <a:rPr lang="nl-NL" sz="3500" dirty="0"/>
              <a:t>Wat is je doelgroep?</a:t>
            </a:r>
          </a:p>
          <a:p>
            <a:pPr marL="514350" indent="-514350">
              <a:buAutoNum type="arabicPeriod"/>
            </a:pPr>
            <a:r>
              <a:rPr lang="nl-NL" sz="3500" dirty="0"/>
              <a:t>Waarvoor heb je partners nodig? </a:t>
            </a:r>
          </a:p>
        </p:txBody>
      </p:sp>
    </p:spTree>
    <p:extLst>
      <p:ext uri="{BB962C8B-B14F-4D97-AF65-F5344CB8AC3E}">
        <p14:creationId xmlns:p14="http://schemas.microsoft.com/office/powerpoint/2010/main" val="316281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819</Words>
  <Application>Microsoft Office PowerPoint</Application>
  <PresentationFormat>Aangepast</PresentationFormat>
  <Paragraphs>131</Paragraphs>
  <Slides>17</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Open Sans Bold</vt:lpstr>
      <vt:lpstr>Arial</vt:lpstr>
      <vt:lpstr>CS Gordon Serif</vt:lpstr>
      <vt:lpstr>Public Sans</vt:lpstr>
      <vt:lpstr>Open Sans</vt:lpstr>
      <vt:lpstr>Calibri</vt:lpstr>
      <vt:lpstr>Arial</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4: 20-12-2022</dc:title>
  <dc:creator>Nienke</dc:creator>
  <cp:lastModifiedBy>Nienke Schipperen</cp:lastModifiedBy>
  <cp:revision>4</cp:revision>
  <dcterms:created xsi:type="dcterms:W3CDTF">2006-08-16T00:00:00Z</dcterms:created>
  <dcterms:modified xsi:type="dcterms:W3CDTF">2023-01-16T12:45:24Z</dcterms:modified>
  <dc:identifier>DAFVOlTZWk8</dc:identifier>
</cp:coreProperties>
</file>